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06" r:id="rId4"/>
    <p:sldId id="258" r:id="rId5"/>
    <p:sldId id="274" r:id="rId6"/>
    <p:sldId id="260" r:id="rId7"/>
    <p:sldId id="356" r:id="rId8"/>
    <p:sldId id="357" r:id="rId9"/>
    <p:sldId id="272" r:id="rId10"/>
    <p:sldId id="275" r:id="rId11"/>
    <p:sldId id="289" r:id="rId12"/>
    <p:sldId id="311" r:id="rId13"/>
    <p:sldId id="317" r:id="rId14"/>
    <p:sldId id="277" r:id="rId15"/>
    <p:sldId id="279" r:id="rId16"/>
    <p:sldId id="281" r:id="rId17"/>
    <p:sldId id="280" r:id="rId18"/>
    <p:sldId id="276" r:id="rId19"/>
    <p:sldId id="278" r:id="rId20"/>
    <p:sldId id="284" r:id="rId21"/>
    <p:sldId id="283" r:id="rId22"/>
    <p:sldId id="285" r:id="rId23"/>
    <p:sldId id="273" r:id="rId24"/>
    <p:sldId id="368" r:id="rId25"/>
    <p:sldId id="265" r:id="rId26"/>
    <p:sldId id="268" r:id="rId27"/>
    <p:sldId id="267" r:id="rId28"/>
    <p:sldId id="264" r:id="rId29"/>
    <p:sldId id="262" r:id="rId30"/>
    <p:sldId id="263" r:id="rId31"/>
    <p:sldId id="452" r:id="rId32"/>
    <p:sldId id="365" r:id="rId33"/>
    <p:sldId id="453" r:id="rId34"/>
    <p:sldId id="261" r:id="rId35"/>
    <p:sldId id="297" r:id="rId36"/>
    <p:sldId id="360" r:id="rId37"/>
    <p:sldId id="359" r:id="rId38"/>
    <p:sldId id="298" r:id="rId39"/>
    <p:sldId id="326" r:id="rId40"/>
    <p:sldId id="293" r:id="rId41"/>
    <p:sldId id="320" r:id="rId42"/>
    <p:sldId id="322" r:id="rId43"/>
    <p:sldId id="321" r:id="rId44"/>
    <p:sldId id="319" r:id="rId45"/>
    <p:sldId id="327" r:id="rId46"/>
    <p:sldId id="324" r:id="rId47"/>
    <p:sldId id="323" r:id="rId48"/>
    <p:sldId id="325" r:id="rId49"/>
    <p:sldId id="318" r:id="rId50"/>
    <p:sldId id="328" r:id="rId51"/>
    <p:sldId id="271" r:id="rId52"/>
    <p:sldId id="307" r:id="rId53"/>
    <p:sldId id="294" r:id="rId54"/>
    <p:sldId id="333" r:id="rId55"/>
    <p:sldId id="332" r:id="rId56"/>
    <p:sldId id="331" r:id="rId57"/>
    <p:sldId id="308" r:id="rId58"/>
    <p:sldId id="312" r:id="rId59"/>
    <p:sldId id="362" r:id="rId60"/>
    <p:sldId id="363" r:id="rId61"/>
    <p:sldId id="330" r:id="rId62"/>
    <p:sldId id="257" r:id="rId63"/>
    <p:sldId id="315" r:id="rId64"/>
    <p:sldId id="316" r:id="rId65"/>
    <p:sldId id="313" r:id="rId66"/>
    <p:sldId id="314" r:id="rId67"/>
    <p:sldId id="259" r:id="rId68"/>
    <p:sldId id="329" r:id="rId69"/>
    <p:sldId id="287" r:id="rId70"/>
    <p:sldId id="343" r:id="rId71"/>
    <p:sldId id="341" r:id="rId72"/>
    <p:sldId id="296" r:id="rId73"/>
    <p:sldId id="299" r:id="rId74"/>
    <p:sldId id="300" r:id="rId75"/>
    <p:sldId id="301" r:id="rId76"/>
    <p:sldId id="342" r:id="rId77"/>
    <p:sldId id="334" r:id="rId78"/>
    <p:sldId id="340" r:id="rId79"/>
    <p:sldId id="338" r:id="rId80"/>
    <p:sldId id="339" r:id="rId81"/>
    <p:sldId id="364" r:id="rId82"/>
    <p:sldId id="354" r:id="rId83"/>
    <p:sldId id="349" r:id="rId84"/>
    <p:sldId id="350" r:id="rId85"/>
    <p:sldId id="366" r:id="rId86"/>
    <p:sldId id="351" r:id="rId87"/>
    <p:sldId id="335" r:id="rId88"/>
    <p:sldId id="336" r:id="rId89"/>
    <p:sldId id="337" r:id="rId90"/>
    <p:sldId id="344" r:id="rId91"/>
    <p:sldId id="345" r:id="rId92"/>
    <p:sldId id="346" r:id="rId93"/>
    <p:sldId id="367" r:id="rId94"/>
    <p:sldId id="295" r:id="rId95"/>
    <p:sldId id="303" r:id="rId96"/>
    <p:sldId id="302" r:id="rId97"/>
    <p:sldId id="290" r:id="rId98"/>
    <p:sldId id="304" r:id="rId99"/>
    <p:sldId id="309" r:id="rId100"/>
    <p:sldId id="291" r:id="rId101"/>
    <p:sldId id="305" r:id="rId102"/>
    <p:sldId id="361" r:id="rId103"/>
    <p:sldId id="310" r:id="rId104"/>
    <p:sldId id="286" r:id="rId10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79" autoAdjust="0"/>
  </p:normalViewPr>
  <p:slideViewPr>
    <p:cSldViewPr snapToGrid="0">
      <p:cViewPr varScale="1">
        <p:scale>
          <a:sx n="115" d="100"/>
          <a:sy n="115" d="100"/>
        </p:scale>
        <p:origin x="3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7F36B86-FBD3-42EF-8C7D-1ECAD81FD5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44A74F-9803-4AA3-8B41-1F05C0589EA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7F36B86-FBD3-42EF-8C7D-1ECAD81FD5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44A74F-9803-4AA3-8B41-1F05C0589EA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7F36B86-FBD3-42EF-8C7D-1ECAD81FD5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44A74F-9803-4AA3-8B41-1F05C0589EA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7F36B86-FBD3-42EF-8C7D-1ECAD81FD5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44A74F-9803-4AA3-8B41-1F05C0589EA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77F36B86-FBD3-42EF-8C7D-1ECAD81FD5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144A74F-9803-4AA3-8B41-1F05C0589EA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7F36B86-FBD3-42EF-8C7D-1ECAD81FD5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44A74F-9803-4AA3-8B41-1F05C0589EA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7F36B86-FBD3-42EF-8C7D-1ECAD81FD58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144A74F-9803-4AA3-8B41-1F05C0589EA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7F36B86-FBD3-42EF-8C7D-1ECAD81FD58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144A74F-9803-4AA3-8B41-1F05C0589EA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F36B86-FBD3-42EF-8C7D-1ECAD81FD58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144A74F-9803-4AA3-8B41-1F05C0589EA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77F36B86-FBD3-42EF-8C7D-1ECAD81FD5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44A74F-9803-4AA3-8B41-1F05C0589EA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77F36B86-FBD3-42EF-8C7D-1ECAD81FD5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144A74F-9803-4AA3-8B41-1F05C0589EA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36B86-FBD3-42EF-8C7D-1ECAD81FD58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44A74F-9803-4AA3-8B41-1F05C0589EA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mailto:duguowei@xiaomi.com"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developer.android.com/training/permissions/requesting#handle-denial" TargetMode="External"/><Relationship Id="rId6" Type="http://schemas.openxmlformats.org/officeDocument/2006/relationships/hyperlink" Target="https://developer.android.com/guide/topics/permissions/overview#fig-runtime" TargetMode="External"/><Relationship Id="rId5" Type="http://schemas.openxmlformats.org/officeDocument/2006/relationships/hyperlink" Target="https://developer.android.com/training/permissions/requesting#request-permission" TargetMode="External"/><Relationship Id="rId4" Type="http://schemas.openxmlformats.org/officeDocument/2006/relationships/hyperlink" Target="https://developer.android.com/training/permissions/requesting#explain" TargetMode="External"/><Relationship Id="rId3" Type="http://schemas.openxmlformats.org/officeDocument/2006/relationships/hyperlink" Target="https://developer.android.com/training/permissions/requesting#already-granted" TargetMode="External"/><Relationship Id="rId2" Type="http://schemas.openxmlformats.org/officeDocument/2006/relationships/hyperlink" Target="https://developer.android.com/training/permissions/requesting#principles" TargetMode="External"/><Relationship Id="rId1" Type="http://schemas.openxmlformats.org/officeDocument/2006/relationships/hyperlink" Target="https://developer.android.com/training/permissions/declaring" TargetMode="Externa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9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60.wmf"/><Relationship Id="rId3" Type="http://schemas.openxmlformats.org/officeDocument/2006/relationships/oleObject" Target="../embeddings/oleObject1.bin"/><Relationship Id="rId2" Type="http://schemas.openxmlformats.org/officeDocument/2006/relationships/hyperlink" Target="https://github.com/android/permissions-samples.git" TargetMode="External"/><Relationship Id="rId1" Type="http://schemas.openxmlformats.org/officeDocument/2006/relationships/hyperlink" Target="https://github.com/android/permissions-sample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8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style>
          <a:lnRef idx="1">
            <a:schemeClr val="accent5"/>
          </a:lnRef>
          <a:fillRef idx="2">
            <a:schemeClr val="accent5"/>
          </a:fillRef>
          <a:effectRef idx="1">
            <a:schemeClr val="accent5"/>
          </a:effectRef>
          <a:fontRef idx="minor">
            <a:schemeClr val="dk1"/>
          </a:fontRef>
        </p:style>
        <p:txBody>
          <a:bodyPr/>
          <a:lstStyle/>
          <a:p>
            <a:r>
              <a:rPr lang="en-US" altLang="zh-CN" dirty="0" smtClean="0"/>
              <a:t>Android</a:t>
            </a:r>
            <a:r>
              <a:rPr lang="zh-CN" altLang="en-US" dirty="0" smtClean="0"/>
              <a:t>平台权限体系</a:t>
            </a:r>
            <a:endParaRPr lang="zh-CN" altLang="en-US" dirty="0"/>
          </a:p>
        </p:txBody>
      </p:sp>
      <p:sp>
        <p:nvSpPr>
          <p:cNvPr id="3" name="副标题 2"/>
          <p:cNvSpPr>
            <a:spLocks noGrp="1"/>
          </p:cNvSpPr>
          <p:nvPr>
            <p:ph type="subTitle" idx="1"/>
          </p:nvPr>
        </p:nvSpPr>
        <p:spPr/>
        <p:txBody>
          <a:bodyPr>
            <a:normAutofit lnSpcReduction="10000"/>
          </a:bodyPr>
          <a:lstStyle/>
          <a:p>
            <a:r>
              <a:rPr lang="zh-CN" altLang="en-US" dirty="0" smtClean="0"/>
              <a:t>深圳框架组</a:t>
            </a:r>
            <a:endParaRPr lang="en-US" altLang="zh-CN" dirty="0" smtClean="0"/>
          </a:p>
          <a:p>
            <a:r>
              <a:rPr lang="en-US" altLang="zh-CN" dirty="0" smtClean="0"/>
              <a:t>2022.3</a:t>
            </a:r>
            <a:endParaRPr lang="en-US" altLang="zh-CN" dirty="0" smtClean="0"/>
          </a:p>
          <a:p>
            <a:r>
              <a:rPr lang="zh-CN" altLang="en-US" dirty="0" smtClean="0"/>
              <a:t>杜国伟</a:t>
            </a:r>
            <a:endParaRPr lang="en-US" altLang="zh-CN" dirty="0" smtClean="0"/>
          </a:p>
          <a:p>
            <a:r>
              <a:rPr lang="en-US" altLang="zh-CN" dirty="0" smtClean="0">
                <a:hlinkClick r:id="rId1"/>
              </a:rPr>
              <a:t>duguowei@xiaomi.com</a:t>
            </a:r>
            <a:endParaRPr lang="en-US" altLang="zh-CN"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UGO UID </a:t>
            </a:r>
            <a:r>
              <a:rPr lang="zh-CN" altLang="en-US" dirty="0" smtClean="0"/>
              <a:t>定义跟转换</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800687"/>
            <a:ext cx="7058112" cy="4351338"/>
          </a:xfrm>
          <a:prstGeom prst="rect">
            <a:avLst/>
          </a:prstGeom>
        </p:spPr>
      </p:pic>
      <p:pic>
        <p:nvPicPr>
          <p:cNvPr id="3" name="图片 2"/>
          <p:cNvPicPr>
            <a:picLocks noChangeAspect="1"/>
          </p:cNvPicPr>
          <p:nvPr/>
        </p:nvPicPr>
        <p:blipFill>
          <a:blip r:embed="rId2"/>
          <a:stretch>
            <a:fillRect/>
          </a:stretch>
        </p:blipFill>
        <p:spPr>
          <a:xfrm>
            <a:off x="4755573" y="1800687"/>
            <a:ext cx="7353300" cy="4810125"/>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Clone</a:t>
            </a:r>
            <a:r>
              <a:rPr lang="en-US" altLang="zh-CN" dirty="0"/>
              <a:t> </a:t>
            </a:r>
            <a:r>
              <a:rPr lang="en-US" altLang="zh-CN" dirty="0" smtClean="0"/>
              <a:t>&amp; Restore</a:t>
            </a:r>
            <a:endParaRPr lang="zh-CN" altLang="en-US" dirty="0"/>
          </a:p>
        </p:txBody>
      </p:sp>
      <p:pic>
        <p:nvPicPr>
          <p:cNvPr id="5" name="内容占位符 4"/>
          <p:cNvPicPr>
            <a:picLocks noGrp="1" noChangeAspect="1"/>
          </p:cNvPicPr>
          <p:nvPr>
            <p:ph idx="1"/>
          </p:nvPr>
        </p:nvPicPr>
        <p:blipFill>
          <a:blip r:embed="rId1"/>
          <a:stretch>
            <a:fillRect/>
          </a:stretch>
        </p:blipFill>
        <p:spPr>
          <a:xfrm>
            <a:off x="5429922" y="1982380"/>
            <a:ext cx="5773528" cy="4351338"/>
          </a:xfrm>
          <a:prstGeom prst="rect">
            <a:avLst/>
          </a:prstGeom>
        </p:spPr>
      </p:pic>
      <p:pic>
        <p:nvPicPr>
          <p:cNvPr id="7" name="内容占位符 3"/>
          <p:cNvPicPr>
            <a:picLocks noChangeAspect="1"/>
          </p:cNvPicPr>
          <p:nvPr/>
        </p:nvPicPr>
        <p:blipFill>
          <a:blip r:embed="rId2"/>
          <a:stretch>
            <a:fillRect/>
          </a:stretch>
        </p:blipFill>
        <p:spPr>
          <a:xfrm>
            <a:off x="1172685" y="1982380"/>
            <a:ext cx="3872550" cy="4351338"/>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Clone</a:t>
            </a:r>
            <a:r>
              <a:rPr lang="en-US" altLang="zh-CN" dirty="0"/>
              <a:t> </a:t>
            </a:r>
            <a:r>
              <a:rPr lang="en-US" altLang="zh-CN" dirty="0" smtClean="0"/>
              <a:t>&amp; Restore</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b="1" dirty="0" smtClean="0"/>
              <a:t>Clone</a:t>
            </a:r>
            <a:endParaRPr lang="en-US" altLang="zh-CN" b="1" dirty="0" smtClean="0"/>
          </a:p>
          <a:p>
            <a:pPr lvl="1"/>
            <a:r>
              <a:rPr lang="zh-CN" altLang="en-US" dirty="0" smtClean="0"/>
              <a:t>流程：</a:t>
            </a:r>
            <a:endParaRPr lang="en-US" altLang="zh-CN" dirty="0" smtClean="0"/>
          </a:p>
          <a:p>
            <a:pPr lvl="2"/>
            <a:r>
              <a:rPr lang="en-US" altLang="zh-CN" dirty="0" smtClean="0"/>
              <a:t>1.</a:t>
            </a:r>
            <a:r>
              <a:rPr lang="zh-CN" altLang="en-US" dirty="0" smtClean="0"/>
              <a:t>打开</a:t>
            </a:r>
            <a:r>
              <a:rPr lang="zh-CN" altLang="en-US" dirty="0"/>
              <a:t>上层</a:t>
            </a:r>
            <a:r>
              <a:rPr lang="zh-CN" altLang="en-US" dirty="0" smtClean="0"/>
              <a:t>目录</a:t>
            </a:r>
            <a:endParaRPr lang="en-US" altLang="zh-CN" dirty="0" smtClean="0"/>
          </a:p>
          <a:p>
            <a:pPr lvl="2"/>
            <a:r>
              <a:rPr lang="en-US" altLang="zh-CN" dirty="0" smtClean="0"/>
              <a:t>2.</a:t>
            </a:r>
            <a:r>
              <a:rPr lang="zh-CN" altLang="en-US" dirty="0" smtClean="0"/>
              <a:t>读取一个条目</a:t>
            </a:r>
            <a:endParaRPr lang="en-US" altLang="zh-CN" dirty="0" smtClean="0"/>
          </a:p>
          <a:p>
            <a:pPr lvl="2"/>
            <a:r>
              <a:rPr lang="en-US" altLang="zh-CN" dirty="0" smtClean="0"/>
              <a:t>3.</a:t>
            </a:r>
            <a:r>
              <a:rPr lang="zh-CN" altLang="en-US" dirty="0"/>
              <a:t>判断</a:t>
            </a:r>
            <a:r>
              <a:rPr lang="zh-CN" altLang="en-US" dirty="0" smtClean="0"/>
              <a:t>文件类型，忽略</a:t>
            </a:r>
            <a:r>
              <a:rPr lang="en-US" altLang="zh-CN" dirty="0" smtClean="0"/>
              <a:t>l/c/b/s...</a:t>
            </a:r>
            <a:r>
              <a:rPr lang="zh-CN" altLang="en-US" dirty="0" smtClean="0"/>
              <a:t>（</a:t>
            </a:r>
            <a:r>
              <a:rPr lang="en-US" altLang="zh-CN" dirty="0" smtClean="0"/>
              <a:t>cache</a:t>
            </a:r>
            <a:r>
              <a:rPr lang="zh-CN" altLang="en-US" dirty="0" smtClean="0"/>
              <a:t>等忽略）；获取</a:t>
            </a:r>
            <a:r>
              <a:rPr lang="en-US" altLang="zh-CN" dirty="0" smtClean="0"/>
              <a:t>-/d</a:t>
            </a:r>
            <a:r>
              <a:rPr lang="zh-CN" altLang="en-US" dirty="0" smtClean="0"/>
              <a:t>的</a:t>
            </a:r>
            <a:r>
              <a:rPr lang="en-US" altLang="zh-CN" dirty="0" err="1"/>
              <a:t>rwx</a:t>
            </a:r>
            <a:r>
              <a:rPr lang="zh-CN" altLang="en-US" dirty="0"/>
              <a:t>、</a:t>
            </a:r>
            <a:r>
              <a:rPr lang="en-US" altLang="zh-CN" dirty="0" err="1"/>
              <a:t>ugo</a:t>
            </a:r>
            <a:r>
              <a:rPr lang="zh-CN" altLang="en-US" dirty="0"/>
              <a:t>、完整</a:t>
            </a:r>
            <a:r>
              <a:rPr lang="en-US" altLang="zh-CN" dirty="0"/>
              <a:t>path</a:t>
            </a:r>
            <a:r>
              <a:rPr lang="zh-CN" altLang="en-US" dirty="0"/>
              <a:t>，追加一行到</a:t>
            </a:r>
            <a:r>
              <a:rPr lang="en-US" altLang="zh-CN" dirty="0"/>
              <a:t>clone.txt</a:t>
            </a:r>
            <a:r>
              <a:rPr lang="zh-CN" altLang="en-US" dirty="0"/>
              <a:t>文件</a:t>
            </a:r>
            <a:r>
              <a:rPr lang="zh-CN" altLang="en-US" dirty="0" smtClean="0"/>
              <a:t>中</a:t>
            </a:r>
            <a:endParaRPr lang="en-US" altLang="zh-CN" dirty="0" smtClean="0"/>
          </a:p>
          <a:p>
            <a:pPr lvl="2"/>
            <a:r>
              <a:rPr lang="en-US" altLang="zh-CN" dirty="0" smtClean="0"/>
              <a:t>4.</a:t>
            </a:r>
            <a:r>
              <a:rPr lang="zh-CN" altLang="en-US" dirty="0" smtClean="0"/>
              <a:t>判断</a:t>
            </a:r>
            <a:r>
              <a:rPr lang="zh-CN" altLang="en-US" dirty="0"/>
              <a:t>条目</a:t>
            </a:r>
            <a:r>
              <a:rPr lang="zh-CN" altLang="en-US" dirty="0" smtClean="0"/>
              <a:t>是否为</a:t>
            </a:r>
            <a:r>
              <a:rPr lang="en-US" altLang="zh-CN" dirty="0" err="1" smtClean="0"/>
              <a:t>dir</a:t>
            </a:r>
            <a:r>
              <a:rPr lang="zh-CN" altLang="en-US" dirty="0" smtClean="0"/>
              <a:t>，如果是，在外部存储</a:t>
            </a:r>
            <a:r>
              <a:rPr lang="en-US" altLang="zh-CN" dirty="0" err="1" smtClean="0"/>
              <a:t>mkdir</a:t>
            </a:r>
            <a:r>
              <a:rPr lang="zh-CN" altLang="en-US" dirty="0" smtClean="0"/>
              <a:t>相应目录，</a:t>
            </a:r>
            <a:r>
              <a:rPr lang="en-US" altLang="zh-CN" dirty="0" smtClean="0"/>
              <a:t>goto1</a:t>
            </a:r>
            <a:r>
              <a:rPr lang="zh-CN" altLang="en-US" dirty="0" smtClean="0"/>
              <a:t>继续；如果是</a:t>
            </a:r>
            <a:r>
              <a:rPr lang="en-US" altLang="zh-CN" dirty="0" smtClean="0"/>
              <a:t>file</a:t>
            </a:r>
            <a:r>
              <a:rPr lang="zh-CN" altLang="en-US" dirty="0" smtClean="0"/>
              <a:t>拷贝到外部对应位置，</a:t>
            </a:r>
            <a:r>
              <a:rPr lang="en-US" altLang="zh-CN" dirty="0" smtClean="0"/>
              <a:t>goto2</a:t>
            </a:r>
            <a:r>
              <a:rPr lang="zh-CN" altLang="en-US" dirty="0" smtClean="0"/>
              <a:t>继续</a:t>
            </a:r>
            <a:endParaRPr lang="en-US" altLang="zh-CN" dirty="0" smtClean="0"/>
          </a:p>
          <a:p>
            <a:pPr lvl="2"/>
            <a:r>
              <a:rPr lang="en-US" altLang="zh-CN" dirty="0" smtClean="0"/>
              <a:t>0775 1000 1000 /data/</a:t>
            </a:r>
            <a:r>
              <a:rPr lang="en-US" altLang="zh-CN" dirty="0" err="1" smtClean="0"/>
              <a:t>abc</a:t>
            </a:r>
            <a:endParaRPr lang="en-US" altLang="zh-CN" dirty="0" smtClean="0"/>
          </a:p>
          <a:p>
            <a:pPr lvl="2"/>
            <a:r>
              <a:rPr lang="en-US" altLang="zh-CN" dirty="0" smtClean="0"/>
              <a:t>0664 2000 2000 /data/</a:t>
            </a:r>
            <a:r>
              <a:rPr lang="en-US" altLang="zh-CN" dirty="0" err="1" smtClean="0"/>
              <a:t>abc</a:t>
            </a:r>
            <a:r>
              <a:rPr lang="en-US" altLang="zh-CN" dirty="0" smtClean="0"/>
              <a:t>/def.txt</a:t>
            </a:r>
            <a:endParaRPr lang="en-US" altLang="zh-CN" dirty="0" smtClean="0"/>
          </a:p>
          <a:p>
            <a:pPr lvl="1"/>
            <a:r>
              <a:rPr lang="zh-CN" altLang="en-US" dirty="0"/>
              <a:t>多</a:t>
            </a:r>
            <a:r>
              <a:rPr lang="zh-CN" altLang="en-US" dirty="0" smtClean="0"/>
              <a:t>线程：</a:t>
            </a:r>
            <a:endParaRPr lang="en-US" altLang="zh-CN" dirty="0" smtClean="0"/>
          </a:p>
          <a:p>
            <a:pPr lvl="2"/>
            <a:r>
              <a:rPr lang="en-US" altLang="zh-CN" dirty="0"/>
              <a:t>d</a:t>
            </a:r>
            <a:r>
              <a:rPr lang="en-US" altLang="zh-CN" dirty="0" smtClean="0"/>
              <a:t>u –</a:t>
            </a:r>
            <a:r>
              <a:rPr lang="en-US" altLang="zh-CN" dirty="0" err="1" smtClean="0"/>
              <a:t>sh</a:t>
            </a:r>
            <a:r>
              <a:rPr lang="zh-CN" altLang="en-US" dirty="0" smtClean="0"/>
              <a:t>，将</a:t>
            </a:r>
            <a:r>
              <a:rPr lang="en-US" altLang="zh-CN" dirty="0"/>
              <a:t> </a:t>
            </a:r>
            <a:r>
              <a:rPr lang="en-US" altLang="zh-CN" dirty="0" smtClean="0"/>
              <a:t>/data</a:t>
            </a:r>
            <a:r>
              <a:rPr lang="zh-CN" altLang="en-US" dirty="0" smtClean="0"/>
              <a:t>分区不同目录空间大小进行划分</a:t>
            </a:r>
            <a:r>
              <a:rPr lang="en-US" altLang="zh-CN" dirty="0" smtClean="0"/>
              <a:t>n</a:t>
            </a:r>
            <a:r>
              <a:rPr lang="zh-CN" altLang="en-US" dirty="0" smtClean="0"/>
              <a:t>份</a:t>
            </a:r>
            <a:endParaRPr lang="en-US" altLang="zh-CN" dirty="0" smtClean="0"/>
          </a:p>
          <a:p>
            <a:pPr lvl="2"/>
            <a:r>
              <a:rPr lang="en-US" altLang="zh-CN" dirty="0"/>
              <a:t>n</a:t>
            </a:r>
            <a:r>
              <a:rPr lang="zh-CN" altLang="en-US" dirty="0" smtClean="0"/>
              <a:t>个线程进行</a:t>
            </a:r>
            <a:endParaRPr lang="en-US" altLang="zh-CN" dirty="0" smtClean="0"/>
          </a:p>
          <a:p>
            <a:r>
              <a:rPr lang="en-US" altLang="zh-CN" b="1" dirty="0" smtClean="0"/>
              <a:t>Restore</a:t>
            </a:r>
            <a:endParaRPr lang="en-US" altLang="zh-CN" b="1" dirty="0" smtClean="0"/>
          </a:p>
          <a:p>
            <a:pPr lvl="1"/>
            <a:r>
              <a:rPr lang="zh-CN" altLang="en-US" dirty="0" smtClean="0"/>
              <a:t>流程：</a:t>
            </a:r>
            <a:endParaRPr lang="en-US" altLang="zh-CN" dirty="0" smtClean="0"/>
          </a:p>
          <a:p>
            <a:pPr lvl="2"/>
            <a:r>
              <a:rPr lang="zh-CN" altLang="en-US" dirty="0" smtClean="0"/>
              <a:t>将所有文件拷贝到</a:t>
            </a:r>
            <a:r>
              <a:rPr lang="en-US" altLang="zh-CN" dirty="0" smtClean="0"/>
              <a:t>/data</a:t>
            </a:r>
            <a:r>
              <a:rPr lang="zh-CN" altLang="en-US" dirty="0" smtClean="0"/>
              <a:t>分区</a:t>
            </a:r>
            <a:endParaRPr lang="en-US" altLang="zh-CN" dirty="0" smtClean="0"/>
          </a:p>
          <a:p>
            <a:pPr lvl="2"/>
            <a:r>
              <a:rPr lang="zh-CN" altLang="en-US" dirty="0" smtClean="0"/>
              <a:t>读取</a:t>
            </a:r>
            <a:r>
              <a:rPr lang="en-US" altLang="zh-CN" dirty="0" smtClean="0"/>
              <a:t>clone.txt</a:t>
            </a:r>
            <a:r>
              <a:rPr lang="zh-CN" altLang="en-US" dirty="0" smtClean="0"/>
              <a:t>每行文件</a:t>
            </a:r>
            <a:endParaRPr lang="en-US" altLang="zh-CN" dirty="0" smtClean="0"/>
          </a:p>
          <a:p>
            <a:pPr lvl="2"/>
            <a:r>
              <a:rPr lang="zh-CN" altLang="en-US" dirty="0" smtClean="0"/>
              <a:t>权限：</a:t>
            </a:r>
            <a:r>
              <a:rPr lang="en-US" altLang="zh-CN" dirty="0" err="1" smtClean="0"/>
              <a:t>chmod</a:t>
            </a:r>
            <a:r>
              <a:rPr lang="en-US" altLang="zh-CN" dirty="0" smtClean="0"/>
              <a:t> xxx ...</a:t>
            </a:r>
            <a:endParaRPr lang="en-US" altLang="zh-CN" dirty="0" smtClean="0"/>
          </a:p>
          <a:p>
            <a:pPr lvl="2"/>
            <a:r>
              <a:rPr lang="zh-CN" altLang="en-US" dirty="0" smtClean="0"/>
              <a:t>用户组：</a:t>
            </a:r>
            <a:r>
              <a:rPr lang="en-US" altLang="zh-CN" dirty="0" err="1" smtClean="0"/>
              <a:t>chown</a:t>
            </a:r>
            <a:r>
              <a:rPr lang="en-US" altLang="zh-CN" dirty="0" smtClean="0"/>
              <a:t> </a:t>
            </a:r>
            <a:r>
              <a:rPr lang="en-US" altLang="zh-CN" dirty="0" err="1" smtClean="0"/>
              <a:t>xxx.yyy</a:t>
            </a:r>
            <a:r>
              <a:rPr lang="en-US" altLang="zh-CN" dirty="0" smtClean="0"/>
              <a:t> ...</a:t>
            </a:r>
            <a:endParaRPr lang="en-US" altLang="zh-CN" dirty="0" smtClean="0"/>
          </a:p>
          <a:p>
            <a:pPr lvl="2"/>
            <a:r>
              <a:rPr lang="en-US" altLang="zh-CN" dirty="0" err="1" smtClean="0"/>
              <a:t>SELinux</a:t>
            </a:r>
            <a:r>
              <a:rPr lang="zh-CN" altLang="en-US" dirty="0" smtClean="0"/>
              <a:t>：</a:t>
            </a:r>
            <a:r>
              <a:rPr lang="en-US" altLang="zh-CN" dirty="0" smtClean="0"/>
              <a:t>/system/bin/</a:t>
            </a:r>
            <a:r>
              <a:rPr lang="en-US" altLang="zh-CN" dirty="0" err="1" smtClean="0"/>
              <a:t>restoreCon</a:t>
            </a:r>
            <a:r>
              <a:rPr lang="en-US" altLang="zh-CN" dirty="0" smtClean="0"/>
              <a:t> –R /data</a:t>
            </a:r>
            <a:endParaRPr lang="en-US" altLang="zh-CN" dirty="0" smtClean="0"/>
          </a:p>
          <a:p>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zh-CN" altLang="en-US" dirty="0"/>
              <a:t>回顾</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UGO</a:t>
            </a:r>
            <a:endParaRPr lang="en-US" altLang="zh-CN" dirty="0" smtClean="0"/>
          </a:p>
          <a:p>
            <a:r>
              <a:rPr lang="en-US" altLang="zh-CN" dirty="0" smtClean="0"/>
              <a:t>RWX</a:t>
            </a:r>
            <a:endParaRPr lang="en-US" altLang="zh-CN" dirty="0" smtClean="0"/>
          </a:p>
          <a:p>
            <a:r>
              <a:rPr lang="en-US" altLang="zh-CN" dirty="0" smtClean="0"/>
              <a:t>CAPABILITY</a:t>
            </a:r>
            <a:endParaRPr lang="en-US" altLang="zh-CN" dirty="0" smtClean="0"/>
          </a:p>
          <a:p>
            <a:r>
              <a:rPr lang="en-US" altLang="zh-CN" dirty="0" smtClean="0"/>
              <a:t>Extend RWX</a:t>
            </a:r>
            <a:endParaRPr lang="en-US" altLang="zh-CN" dirty="0" smtClean="0"/>
          </a:p>
          <a:p>
            <a:r>
              <a:rPr lang="en-US" altLang="zh-CN" dirty="0" err="1" smtClean="0"/>
              <a:t>SELinux</a:t>
            </a:r>
            <a:endParaRPr lang="en-US" altLang="zh-CN" dirty="0" smtClean="0"/>
          </a:p>
          <a:p>
            <a:r>
              <a:rPr lang="en-US" altLang="zh-CN" dirty="0" smtClean="0"/>
              <a:t>Android static permission</a:t>
            </a:r>
            <a:endParaRPr lang="en-US" altLang="zh-CN" dirty="0" smtClean="0"/>
          </a:p>
          <a:p>
            <a:pPr lvl="1"/>
            <a:r>
              <a:rPr lang="en-US" altLang="zh-CN" dirty="0" smtClean="0"/>
              <a:t>Install-time</a:t>
            </a:r>
            <a:endParaRPr lang="en-US" altLang="zh-CN" dirty="0" smtClean="0"/>
          </a:p>
          <a:p>
            <a:r>
              <a:rPr lang="en-US" altLang="zh-CN" dirty="0" smtClean="0"/>
              <a:t>Android dynamic permission</a:t>
            </a:r>
            <a:endParaRPr lang="en-US" altLang="zh-CN" dirty="0" smtClean="0"/>
          </a:p>
          <a:p>
            <a:pPr lvl="1"/>
            <a:r>
              <a:rPr lang="en-US" altLang="zh-CN" dirty="0"/>
              <a:t>runtime</a:t>
            </a:r>
            <a:endParaRPr lang="en-US" altLang="zh-CN" dirty="0" smtClean="0"/>
          </a:p>
          <a:p>
            <a:r>
              <a:rPr lang="en-US" altLang="zh-CN" dirty="0" smtClean="0"/>
              <a:t>TEE</a:t>
            </a:r>
            <a:endParaRPr lang="en-US" altLang="zh-CN" dirty="0" smtClean="0"/>
          </a:p>
          <a:p>
            <a:r>
              <a:rPr lang="zh-CN" altLang="en-US" dirty="0" smtClean="0"/>
              <a:t>功能</a:t>
            </a:r>
            <a:r>
              <a:rPr lang="en-US" altLang="zh-CN" dirty="0" smtClean="0"/>
              <a:t>/</a:t>
            </a:r>
            <a:r>
              <a:rPr lang="zh-CN" altLang="en-US" dirty="0" smtClean="0"/>
              <a:t>创新</a:t>
            </a:r>
            <a:r>
              <a:rPr lang="en-US" altLang="zh-CN" dirty="0" smtClean="0"/>
              <a:t>/</a:t>
            </a:r>
            <a:r>
              <a:rPr lang="zh-CN" altLang="en-US" dirty="0" smtClean="0"/>
              <a:t>案例</a:t>
            </a:r>
            <a:endParaRPr lang="zh-CN"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Q&amp;A</a:t>
            </a:r>
            <a:endParaRPr lang="zh-CN" altLang="en-US" dirty="0"/>
          </a:p>
        </p:txBody>
      </p:sp>
      <p:pic>
        <p:nvPicPr>
          <p:cNvPr id="5" name="内容占位符 4"/>
          <p:cNvPicPr>
            <a:picLocks noGrp="1" noChangeAspect="1"/>
          </p:cNvPicPr>
          <p:nvPr>
            <p:ph idx="1"/>
          </p:nvPr>
        </p:nvPicPr>
        <p:blipFill>
          <a:blip r:embed="rId1"/>
          <a:stretch>
            <a:fillRect/>
          </a:stretch>
        </p:blipFill>
        <p:spPr>
          <a:xfrm>
            <a:off x="3920331" y="1825625"/>
            <a:ext cx="4351338" cy="435133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UGO </a:t>
            </a:r>
            <a:r>
              <a:rPr lang="en-US" altLang="zh-CN" dirty="0" smtClean="0"/>
              <a:t>UID </a:t>
            </a:r>
            <a:r>
              <a:rPr lang="zh-CN" altLang="en-US" dirty="0" smtClean="0"/>
              <a:t>用户名映射</a:t>
            </a:r>
            <a:r>
              <a:rPr lang="en-US" altLang="zh-CN" dirty="0" smtClean="0"/>
              <a:t>map</a:t>
            </a:r>
            <a:endParaRPr lang="zh-CN" altLang="en-US" dirty="0"/>
          </a:p>
        </p:txBody>
      </p:sp>
      <p:sp>
        <p:nvSpPr>
          <p:cNvPr id="3" name="内容占位符 2"/>
          <p:cNvSpPr>
            <a:spLocks noGrp="1"/>
          </p:cNvSpPr>
          <p:nvPr>
            <p:ph idx="1"/>
          </p:nvPr>
        </p:nvSpPr>
        <p:spPr/>
        <p:txBody>
          <a:bodyPr/>
          <a:lstStyle/>
          <a:p>
            <a:r>
              <a:rPr lang="zh-CN" altLang="en-US" dirty="0"/>
              <a:t>左</a:t>
            </a:r>
            <a:r>
              <a:rPr lang="zh-CN" altLang="en-US" dirty="0" smtClean="0"/>
              <a:t>图 </a:t>
            </a:r>
            <a:r>
              <a:rPr lang="en-US" altLang="zh-CN" dirty="0" err="1" smtClean="0"/>
              <a:t>ps</a:t>
            </a:r>
            <a:r>
              <a:rPr lang="en-US" altLang="zh-CN" dirty="0" smtClean="0"/>
              <a:t> –</a:t>
            </a:r>
            <a:r>
              <a:rPr lang="en-US" altLang="zh-CN" dirty="0"/>
              <a:t>e, human readable</a:t>
            </a:r>
            <a:endParaRPr lang="en-US" altLang="zh-CN" dirty="0" smtClean="0"/>
          </a:p>
          <a:p>
            <a:r>
              <a:rPr lang="zh-CN" altLang="en-US" dirty="0" smtClean="0"/>
              <a:t>右图</a:t>
            </a:r>
            <a:r>
              <a:rPr lang="en-US" altLang="zh-CN" dirty="0" err="1" smtClean="0"/>
              <a:t>ps</a:t>
            </a:r>
            <a:r>
              <a:rPr lang="en-US" altLang="zh-CN" dirty="0" smtClean="0"/>
              <a:t> -</a:t>
            </a:r>
            <a:r>
              <a:rPr lang="en-US" altLang="zh-CN" dirty="0" err="1" smtClean="0"/>
              <a:t>en</a:t>
            </a:r>
            <a:r>
              <a:rPr lang="en-US" altLang="zh-CN" dirty="0"/>
              <a:t>  numeric</a:t>
            </a:r>
            <a:endParaRPr lang="zh-CN" altLang="en-US" dirty="0"/>
          </a:p>
        </p:txBody>
      </p:sp>
      <p:pic>
        <p:nvPicPr>
          <p:cNvPr id="6" name="图片 5"/>
          <p:cNvPicPr>
            <a:picLocks noChangeAspect="1"/>
          </p:cNvPicPr>
          <p:nvPr/>
        </p:nvPicPr>
        <p:blipFill>
          <a:blip r:embed="rId1"/>
          <a:stretch>
            <a:fillRect/>
          </a:stretch>
        </p:blipFill>
        <p:spPr>
          <a:xfrm>
            <a:off x="59142" y="2907301"/>
            <a:ext cx="6036858" cy="3689503"/>
          </a:xfrm>
          <a:prstGeom prst="rect">
            <a:avLst/>
          </a:prstGeom>
        </p:spPr>
      </p:pic>
      <p:pic>
        <p:nvPicPr>
          <p:cNvPr id="8" name="图片 7"/>
          <p:cNvPicPr>
            <a:picLocks noChangeAspect="1"/>
          </p:cNvPicPr>
          <p:nvPr/>
        </p:nvPicPr>
        <p:blipFill>
          <a:blip r:embed="rId2"/>
          <a:stretch>
            <a:fillRect/>
          </a:stretch>
        </p:blipFill>
        <p:spPr>
          <a:xfrm>
            <a:off x="6161409" y="2907301"/>
            <a:ext cx="5971449" cy="374114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UGO </a:t>
            </a:r>
            <a:r>
              <a:rPr lang="en-US" altLang="zh-CN" dirty="0" smtClean="0"/>
              <a:t>UID map</a:t>
            </a:r>
            <a:r>
              <a:rPr lang="zh-CN" altLang="en-US" dirty="0" smtClean="0"/>
              <a:t>生成机制</a:t>
            </a:r>
            <a:endParaRPr lang="zh-CN" altLang="en-US" dirty="0"/>
          </a:p>
        </p:txBody>
      </p:sp>
      <p:sp>
        <p:nvSpPr>
          <p:cNvPr id="3" name="内容占位符 2"/>
          <p:cNvSpPr>
            <a:spLocks noGrp="1"/>
          </p:cNvSpPr>
          <p:nvPr>
            <p:ph idx="1"/>
          </p:nvPr>
        </p:nvSpPr>
        <p:spPr/>
        <p:txBody>
          <a:bodyPr/>
          <a:lstStyle/>
          <a:p>
            <a:r>
              <a:rPr lang="en-US" altLang="zh-CN" dirty="0" err="1" smtClean="0"/>
              <a:t>generated_android_ids.h</a:t>
            </a:r>
            <a:endParaRPr lang="en-US" altLang="zh-CN" dirty="0" smtClean="0"/>
          </a:p>
          <a:p>
            <a:pPr lvl="1"/>
            <a:r>
              <a:rPr lang="en-US" altLang="zh-CN" dirty="0"/>
              <a:t>out/</a:t>
            </a:r>
            <a:r>
              <a:rPr lang="en-US" altLang="zh-CN" dirty="0" err="1"/>
              <a:t>soong</a:t>
            </a:r>
            <a:r>
              <a:rPr lang="en-US" altLang="zh-CN" dirty="0"/>
              <a:t>/.</a:t>
            </a:r>
            <a:r>
              <a:rPr lang="en-US" altLang="zh-CN" dirty="0" smtClean="0"/>
              <a:t>intermediates/bionic/</a:t>
            </a:r>
            <a:r>
              <a:rPr lang="en-US" altLang="zh-CN" dirty="0" err="1" smtClean="0"/>
              <a:t>libc</a:t>
            </a:r>
            <a:r>
              <a:rPr lang="en-US" altLang="zh-CN" dirty="0" smtClean="0"/>
              <a:t>/</a:t>
            </a:r>
            <a:r>
              <a:rPr lang="en-US" altLang="zh-CN" dirty="0" err="1" smtClean="0"/>
              <a:t>generated_android_ids</a:t>
            </a:r>
            <a:r>
              <a:rPr lang="en-US" altLang="zh-CN" dirty="0" smtClean="0"/>
              <a:t>/gen/</a:t>
            </a:r>
            <a:r>
              <a:rPr lang="en-US" altLang="zh-CN" dirty="0" err="1" smtClean="0"/>
              <a:t>generated_android_ids.h</a:t>
            </a:r>
            <a:endParaRPr lang="en-US" altLang="zh-CN" dirty="0" smtClean="0"/>
          </a:p>
          <a:p>
            <a:r>
              <a:rPr lang="en-US" altLang="zh-CN" dirty="0"/>
              <a:t>build/tools/fs_config/fs_config_generator.py </a:t>
            </a:r>
            <a:endParaRPr lang="zh-CN" altLang="en-US" dirty="0"/>
          </a:p>
        </p:txBody>
      </p:sp>
      <p:pic>
        <p:nvPicPr>
          <p:cNvPr id="5" name="图片 4"/>
          <p:cNvPicPr>
            <a:picLocks noChangeAspect="1"/>
          </p:cNvPicPr>
          <p:nvPr/>
        </p:nvPicPr>
        <p:blipFill>
          <a:blip r:embed="rId1"/>
          <a:stretch>
            <a:fillRect/>
          </a:stretch>
        </p:blipFill>
        <p:spPr>
          <a:xfrm>
            <a:off x="1053889" y="3495941"/>
            <a:ext cx="5881271" cy="3266902"/>
          </a:xfrm>
          <a:prstGeom prst="rect">
            <a:avLst/>
          </a:prstGeom>
        </p:spPr>
      </p:pic>
      <p:pic>
        <p:nvPicPr>
          <p:cNvPr id="4" name="图片 3"/>
          <p:cNvPicPr>
            <a:picLocks noChangeAspect="1"/>
          </p:cNvPicPr>
          <p:nvPr/>
        </p:nvPicPr>
        <p:blipFill>
          <a:blip r:embed="rId2"/>
          <a:stretch>
            <a:fillRect/>
          </a:stretch>
        </p:blipFill>
        <p:spPr>
          <a:xfrm>
            <a:off x="7150849" y="3490377"/>
            <a:ext cx="4564571" cy="327246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UGO </a:t>
            </a:r>
            <a:r>
              <a:rPr lang="zh-CN" altLang="en-US" dirty="0" smtClean="0"/>
              <a:t>用户关系图</a:t>
            </a:r>
            <a:endParaRPr lang="zh-CN" altLang="en-US" dirty="0"/>
          </a:p>
        </p:txBody>
      </p:sp>
      <p:sp>
        <p:nvSpPr>
          <p:cNvPr id="3" name="内容占位符 2"/>
          <p:cNvSpPr>
            <a:spLocks noGrp="1"/>
          </p:cNvSpPr>
          <p:nvPr>
            <p:ph idx="1"/>
          </p:nvPr>
        </p:nvSpPr>
        <p:spPr/>
        <p:txBody>
          <a:bodyPr/>
          <a:lstStyle/>
          <a:p>
            <a:r>
              <a:rPr lang="en-US" altLang="zh-CN" dirty="0" err="1"/>
              <a:t>p</a:t>
            </a:r>
            <a:r>
              <a:rPr lang="en-US" altLang="zh-CN" dirty="0" err="1" smtClean="0"/>
              <a:t>s</a:t>
            </a:r>
            <a:r>
              <a:rPr lang="en-US" altLang="zh-CN" dirty="0" smtClean="0"/>
              <a:t> –e</a:t>
            </a:r>
            <a:r>
              <a:rPr lang="zh-CN" altLang="en-US" dirty="0"/>
              <a:t> </a:t>
            </a:r>
            <a:r>
              <a:rPr lang="en-US" altLang="zh-CN" dirty="0" smtClean="0"/>
              <a:t>/ </a:t>
            </a:r>
            <a:r>
              <a:rPr lang="en-US" altLang="zh-CN" dirty="0" err="1" smtClean="0"/>
              <a:t>ps</a:t>
            </a:r>
            <a:r>
              <a:rPr lang="en-US" altLang="zh-CN" dirty="0" smtClean="0"/>
              <a:t> –</a:t>
            </a:r>
            <a:r>
              <a:rPr lang="en-US" altLang="zh-CN" dirty="0" err="1" smtClean="0"/>
              <a:t>en</a:t>
            </a:r>
            <a:endParaRPr lang="en-US" altLang="zh-CN" dirty="0" smtClean="0"/>
          </a:p>
          <a:p>
            <a:r>
              <a:rPr lang="en-US" altLang="zh-CN" dirty="0"/>
              <a:t>p</a:t>
            </a:r>
            <a:r>
              <a:rPr lang="en-US" altLang="zh-CN" dirty="0" smtClean="0"/>
              <a:t>rivilege/</a:t>
            </a:r>
            <a:r>
              <a:rPr lang="zh-CN" altLang="en-US" dirty="0" smtClean="0"/>
              <a:t>非</a:t>
            </a:r>
            <a:r>
              <a:rPr lang="en-US" altLang="zh-CN" dirty="0" smtClean="0"/>
              <a:t>...</a:t>
            </a:r>
            <a:endParaRPr lang="zh-CN" altLang="en-US" dirty="0"/>
          </a:p>
        </p:txBody>
      </p:sp>
      <p:sp>
        <p:nvSpPr>
          <p:cNvPr id="4" name="圆角矩形 3"/>
          <p:cNvSpPr/>
          <p:nvPr/>
        </p:nvSpPr>
        <p:spPr>
          <a:xfrm>
            <a:off x="2589014" y="3581400"/>
            <a:ext cx="1654374"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a:t>
            </a:r>
            <a:r>
              <a:rPr lang="en-US" altLang="zh-CN" dirty="0" err="1" smtClean="0"/>
              <a:t>ystem_server</a:t>
            </a:r>
            <a:r>
              <a:rPr lang="en-US" altLang="zh-CN" dirty="0" smtClean="0"/>
              <a:t>    (1000)</a:t>
            </a:r>
            <a:endParaRPr lang="zh-CN" altLang="en-US" dirty="0"/>
          </a:p>
        </p:txBody>
      </p:sp>
      <p:sp>
        <p:nvSpPr>
          <p:cNvPr id="5" name="圆角矩形 4"/>
          <p:cNvSpPr/>
          <p:nvPr/>
        </p:nvSpPr>
        <p:spPr>
          <a:xfrm>
            <a:off x="949526" y="359092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Shell   (2000)</a:t>
            </a:r>
            <a:endParaRPr lang="zh-CN" altLang="en-US" dirty="0"/>
          </a:p>
        </p:txBody>
      </p:sp>
      <p:sp>
        <p:nvSpPr>
          <p:cNvPr id="6" name="圆角矩形 5"/>
          <p:cNvSpPr/>
          <p:nvPr/>
        </p:nvSpPr>
        <p:spPr>
          <a:xfrm>
            <a:off x="6057441" y="3581400"/>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Installd</a:t>
            </a:r>
            <a:r>
              <a:rPr lang="en-US" altLang="zh-CN" dirty="0" smtClean="0"/>
              <a:t>  (root 0)</a:t>
            </a:r>
            <a:endParaRPr lang="zh-CN" altLang="en-US" dirty="0"/>
          </a:p>
        </p:txBody>
      </p:sp>
      <p:sp>
        <p:nvSpPr>
          <p:cNvPr id="7" name="圆角矩形 6"/>
          <p:cNvSpPr/>
          <p:nvPr/>
        </p:nvSpPr>
        <p:spPr>
          <a:xfrm>
            <a:off x="9595748" y="4718767"/>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a:off x="4243388" y="2305050"/>
            <a:ext cx="2749595" cy="62865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Kernel</a:t>
            </a:r>
            <a:r>
              <a:rPr lang="zh-CN" altLang="en-US" dirty="0" smtClean="0"/>
              <a:t>空间</a:t>
            </a:r>
            <a:r>
              <a:rPr lang="en-US" altLang="zh-CN" dirty="0" smtClean="0"/>
              <a:t>root</a:t>
            </a:r>
            <a:r>
              <a:rPr lang="zh-CN" altLang="en-US" dirty="0" smtClean="0"/>
              <a:t>（</a:t>
            </a:r>
            <a:r>
              <a:rPr lang="en-US" altLang="zh-CN" dirty="0" smtClean="0"/>
              <a:t>0</a:t>
            </a:r>
            <a:r>
              <a:rPr lang="zh-CN" altLang="en-US" dirty="0" smtClean="0"/>
              <a:t>）</a:t>
            </a:r>
            <a:endParaRPr lang="en-US" altLang="zh-CN" dirty="0" smtClean="0"/>
          </a:p>
          <a:p>
            <a:pPr algn="ctr"/>
            <a:r>
              <a:rPr lang="en-US" altLang="zh-CN" b="1" dirty="0" smtClean="0">
                <a:solidFill>
                  <a:srgbClr val="FF0000"/>
                </a:solidFill>
              </a:rPr>
              <a:t>root</a:t>
            </a:r>
            <a:r>
              <a:rPr lang="zh-CN" altLang="en-US" b="1" dirty="0" smtClean="0">
                <a:solidFill>
                  <a:srgbClr val="FF0000"/>
                </a:solidFill>
              </a:rPr>
              <a:t>具有绝对的生杀大权</a:t>
            </a:r>
            <a:endParaRPr lang="zh-CN" altLang="en-US" b="1" dirty="0">
              <a:solidFill>
                <a:srgbClr val="FF0000"/>
              </a:solidFill>
            </a:endParaRPr>
          </a:p>
        </p:txBody>
      </p:sp>
      <p:sp>
        <p:nvSpPr>
          <p:cNvPr id="12" name="圆角矩形 11"/>
          <p:cNvSpPr/>
          <p:nvPr/>
        </p:nvSpPr>
        <p:spPr>
          <a:xfrm>
            <a:off x="9748148" y="4871167"/>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圆角矩形 12"/>
          <p:cNvSpPr/>
          <p:nvPr/>
        </p:nvSpPr>
        <p:spPr>
          <a:xfrm>
            <a:off x="9900548" y="5023567"/>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圆角矩形 13"/>
          <p:cNvSpPr/>
          <p:nvPr/>
        </p:nvSpPr>
        <p:spPr>
          <a:xfrm>
            <a:off x="10052948" y="5175967"/>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圆角矩形 14"/>
          <p:cNvSpPr/>
          <p:nvPr/>
        </p:nvSpPr>
        <p:spPr>
          <a:xfrm>
            <a:off x="10205348" y="5328367"/>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u10_a153</a:t>
            </a:r>
            <a:endParaRPr lang="zh-CN" altLang="en-US" dirty="0"/>
          </a:p>
        </p:txBody>
      </p:sp>
      <p:sp>
        <p:nvSpPr>
          <p:cNvPr id="16" name="圆角矩形 15"/>
          <p:cNvSpPr/>
          <p:nvPr/>
        </p:nvSpPr>
        <p:spPr>
          <a:xfrm>
            <a:off x="1281113" y="533717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u0_a153 (</a:t>
            </a:r>
            <a:r>
              <a:rPr lang="en-US" altLang="zh-CN" dirty="0"/>
              <a:t>10153)</a:t>
            </a:r>
            <a:endParaRPr lang="zh-CN" altLang="en-US" dirty="0"/>
          </a:p>
        </p:txBody>
      </p:sp>
      <p:sp>
        <p:nvSpPr>
          <p:cNvPr id="18" name="圆角矩形 17"/>
          <p:cNvSpPr/>
          <p:nvPr/>
        </p:nvSpPr>
        <p:spPr>
          <a:xfrm>
            <a:off x="4683919" y="533717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19" name="圆角矩形 18"/>
          <p:cNvSpPr/>
          <p:nvPr/>
        </p:nvSpPr>
        <p:spPr>
          <a:xfrm>
            <a:off x="6715125" y="533717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u10_a152</a:t>
            </a:r>
            <a:endParaRPr lang="zh-CN" altLang="en-US" dirty="0"/>
          </a:p>
        </p:txBody>
      </p:sp>
      <p:sp>
        <p:nvSpPr>
          <p:cNvPr id="21" name="圆角矩形 20"/>
          <p:cNvSpPr/>
          <p:nvPr/>
        </p:nvSpPr>
        <p:spPr>
          <a:xfrm>
            <a:off x="7666434" y="3600450"/>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Vold</a:t>
            </a:r>
            <a:r>
              <a:rPr lang="en-US" altLang="zh-CN" dirty="0" smtClean="0"/>
              <a:t>      (root 0)</a:t>
            </a:r>
            <a:endParaRPr lang="zh-CN" altLang="en-US" dirty="0"/>
          </a:p>
        </p:txBody>
      </p:sp>
      <p:sp>
        <p:nvSpPr>
          <p:cNvPr id="23" name="文本框 22"/>
          <p:cNvSpPr txBox="1"/>
          <p:nvPr/>
        </p:nvSpPr>
        <p:spPr>
          <a:xfrm rot="19522644">
            <a:off x="1849637" y="4452069"/>
            <a:ext cx="1276350" cy="646331"/>
          </a:xfrm>
          <a:prstGeom prst="rect">
            <a:avLst/>
          </a:prstGeom>
          <a:noFill/>
        </p:spPr>
        <p:txBody>
          <a:bodyPr wrap="square" rtlCol="0">
            <a:spAutoFit/>
          </a:bodyPr>
          <a:lstStyle/>
          <a:p>
            <a:r>
              <a:rPr lang="en-US" altLang="zh-CN" dirty="0" smtClean="0"/>
              <a:t>Binder</a:t>
            </a:r>
            <a:r>
              <a:rPr lang="zh-CN" altLang="en-US" dirty="0" smtClean="0"/>
              <a:t>通信</a:t>
            </a:r>
            <a:endParaRPr lang="en-US" altLang="zh-CN" dirty="0" smtClean="0"/>
          </a:p>
          <a:p>
            <a:r>
              <a:rPr lang="en-US" altLang="zh-CN" b="1" dirty="0" smtClean="0">
                <a:solidFill>
                  <a:srgbClr val="FF0000"/>
                </a:solidFill>
              </a:rPr>
              <a:t>App</a:t>
            </a:r>
            <a:r>
              <a:rPr lang="zh-CN" altLang="en-US" b="1" dirty="0" smtClean="0">
                <a:solidFill>
                  <a:srgbClr val="FF0000"/>
                </a:solidFill>
              </a:rPr>
              <a:t>调度</a:t>
            </a:r>
            <a:endParaRPr lang="zh-CN" altLang="en-US" b="1" dirty="0">
              <a:solidFill>
                <a:srgbClr val="FF0000"/>
              </a:solidFill>
            </a:endParaRPr>
          </a:p>
        </p:txBody>
      </p:sp>
      <p:sp>
        <p:nvSpPr>
          <p:cNvPr id="24" name="文本框 23"/>
          <p:cNvSpPr txBox="1"/>
          <p:nvPr/>
        </p:nvSpPr>
        <p:spPr>
          <a:xfrm rot="1349433">
            <a:off x="4222354" y="4423402"/>
            <a:ext cx="2270235" cy="1200329"/>
          </a:xfrm>
          <a:prstGeom prst="rect">
            <a:avLst/>
          </a:prstGeom>
          <a:noFill/>
        </p:spPr>
        <p:txBody>
          <a:bodyPr wrap="square" rtlCol="0">
            <a:spAutoFit/>
          </a:bodyPr>
          <a:lstStyle/>
          <a:p>
            <a:r>
              <a:rPr lang="en-US" altLang="zh-CN" dirty="0" smtClean="0"/>
              <a:t>Binder</a:t>
            </a:r>
            <a:r>
              <a:rPr lang="zh-CN" altLang="en-US" dirty="0" smtClean="0"/>
              <a:t>通信</a:t>
            </a:r>
            <a:endParaRPr lang="en-US" altLang="zh-CN" dirty="0" smtClean="0"/>
          </a:p>
          <a:p>
            <a:r>
              <a:rPr lang="zh-CN" altLang="en-US" b="1" dirty="0" smtClean="0">
                <a:solidFill>
                  <a:srgbClr val="FF0000"/>
                </a:solidFill>
              </a:rPr>
              <a:t>除</a:t>
            </a:r>
            <a:r>
              <a:rPr lang="en-US" altLang="zh-CN" b="1" dirty="0" smtClean="0">
                <a:solidFill>
                  <a:srgbClr val="FF0000"/>
                </a:solidFill>
              </a:rPr>
              <a:t>root</a:t>
            </a:r>
            <a:r>
              <a:rPr lang="zh-CN" altLang="en-US" b="1" dirty="0" smtClean="0">
                <a:solidFill>
                  <a:srgbClr val="FF0000"/>
                </a:solidFill>
              </a:rPr>
              <a:t>外，各</a:t>
            </a:r>
            <a:r>
              <a:rPr lang="en-US" altLang="zh-CN" b="1" dirty="0" smtClean="0">
                <a:solidFill>
                  <a:srgbClr val="FF0000"/>
                </a:solidFill>
              </a:rPr>
              <a:t>user</a:t>
            </a:r>
            <a:r>
              <a:rPr lang="zh-CN" altLang="en-US" b="1" dirty="0" smtClean="0">
                <a:solidFill>
                  <a:srgbClr val="FF0000"/>
                </a:solidFill>
              </a:rPr>
              <a:t>之间相互</a:t>
            </a:r>
            <a:r>
              <a:rPr lang="zh-CN" altLang="en-US" b="1" dirty="0">
                <a:solidFill>
                  <a:srgbClr val="FF0000"/>
                </a:solidFill>
              </a:rPr>
              <a:t>平等</a:t>
            </a:r>
            <a:endParaRPr lang="zh-CN" altLang="en-US" b="1" dirty="0">
              <a:solidFill>
                <a:srgbClr val="FF0000"/>
              </a:solidFill>
            </a:endParaRPr>
          </a:p>
          <a:p>
            <a:endParaRPr lang="zh-CN" altLang="en-US" dirty="0"/>
          </a:p>
        </p:txBody>
      </p:sp>
      <p:cxnSp>
        <p:nvCxnSpPr>
          <p:cNvPr id="28" name="直接箭头连接符 27"/>
          <p:cNvCxnSpPr/>
          <p:nvPr/>
        </p:nvCxnSpPr>
        <p:spPr>
          <a:xfrm flipV="1">
            <a:off x="1809513" y="4248271"/>
            <a:ext cx="1508520" cy="103512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0" name="直接箭头连接符 29"/>
          <p:cNvCxnSpPr/>
          <p:nvPr/>
        </p:nvCxnSpPr>
        <p:spPr>
          <a:xfrm>
            <a:off x="4182666" y="4257674"/>
            <a:ext cx="2532459" cy="109855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2" name="直接箭头连接符 31"/>
          <p:cNvCxnSpPr>
            <a:stCxn id="4" idx="3"/>
            <a:endCxn id="6" idx="1"/>
          </p:cNvCxnSpPr>
          <p:nvPr/>
        </p:nvCxnSpPr>
        <p:spPr>
          <a:xfrm>
            <a:off x="4243388" y="3895725"/>
            <a:ext cx="181405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364834" y="3600450"/>
            <a:ext cx="1661653" cy="369332"/>
          </a:xfrm>
          <a:prstGeom prst="rect">
            <a:avLst/>
          </a:prstGeom>
          <a:noFill/>
        </p:spPr>
        <p:txBody>
          <a:bodyPr wrap="square" rtlCol="0">
            <a:spAutoFit/>
          </a:bodyPr>
          <a:lstStyle/>
          <a:p>
            <a:r>
              <a:rPr lang="en-US" altLang="zh-CN" dirty="0" smtClean="0"/>
              <a:t>Binder/socket</a:t>
            </a:r>
            <a:endParaRPr lang="en-US" altLang="zh-CN" dirty="0" smtClean="0"/>
          </a:p>
        </p:txBody>
      </p:sp>
      <p:cxnSp>
        <p:nvCxnSpPr>
          <p:cNvPr id="41" name="直接箭头连接符 40"/>
          <p:cNvCxnSpPr>
            <a:stCxn id="16" idx="3"/>
            <a:endCxn id="18" idx="1"/>
          </p:cNvCxnSpPr>
          <p:nvPr/>
        </p:nvCxnSpPr>
        <p:spPr>
          <a:xfrm>
            <a:off x="2481263" y="5651500"/>
            <a:ext cx="220265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769326" y="5356225"/>
            <a:ext cx="1595508" cy="646331"/>
          </a:xfrm>
          <a:prstGeom prst="rect">
            <a:avLst/>
          </a:prstGeom>
          <a:noFill/>
        </p:spPr>
        <p:txBody>
          <a:bodyPr wrap="square" rtlCol="0">
            <a:spAutoFit/>
          </a:bodyPr>
          <a:lstStyle/>
          <a:p>
            <a:r>
              <a:rPr lang="en-US" altLang="zh-CN" dirty="0"/>
              <a:t>Binder/socket</a:t>
            </a:r>
            <a:endParaRPr lang="zh-CN" altLang="en-US" dirty="0"/>
          </a:p>
          <a:p>
            <a:endParaRPr lang="zh-CN" altLang="en-US" dirty="0"/>
          </a:p>
        </p:txBody>
      </p:sp>
      <p:cxnSp>
        <p:nvCxnSpPr>
          <p:cNvPr id="44" name="直接箭头连接符 43"/>
          <p:cNvCxnSpPr/>
          <p:nvPr/>
        </p:nvCxnSpPr>
        <p:spPr>
          <a:xfrm flipV="1">
            <a:off x="3419475" y="2971800"/>
            <a:ext cx="823913" cy="54646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7" name="直接箭头连接符 46"/>
          <p:cNvCxnSpPr/>
          <p:nvPr/>
        </p:nvCxnSpPr>
        <p:spPr>
          <a:xfrm>
            <a:off x="6524625" y="2933700"/>
            <a:ext cx="2105569" cy="64770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rot="1106543">
            <a:off x="7257591" y="2971800"/>
            <a:ext cx="832050" cy="369332"/>
          </a:xfrm>
          <a:prstGeom prst="rect">
            <a:avLst/>
          </a:prstGeom>
          <a:noFill/>
        </p:spPr>
        <p:txBody>
          <a:bodyPr wrap="square" rtlCol="0">
            <a:spAutoFit/>
          </a:bodyPr>
          <a:lstStyle/>
          <a:p>
            <a:r>
              <a:rPr lang="en-US" altLang="zh-CN" dirty="0" err="1" smtClean="0"/>
              <a:t>syscall</a:t>
            </a:r>
            <a:endParaRPr lang="zh-CN" altLang="en-US" dirty="0"/>
          </a:p>
        </p:txBody>
      </p:sp>
      <p:sp>
        <p:nvSpPr>
          <p:cNvPr id="49" name="文本框 48"/>
          <p:cNvSpPr txBox="1"/>
          <p:nvPr/>
        </p:nvSpPr>
        <p:spPr>
          <a:xfrm rot="19669403">
            <a:off x="3326859" y="2927131"/>
            <a:ext cx="898518" cy="369332"/>
          </a:xfrm>
          <a:prstGeom prst="rect">
            <a:avLst/>
          </a:prstGeom>
          <a:noFill/>
        </p:spPr>
        <p:txBody>
          <a:bodyPr wrap="square" rtlCol="0">
            <a:spAutoFit/>
          </a:bodyPr>
          <a:lstStyle/>
          <a:p>
            <a:r>
              <a:rPr lang="en-US" altLang="zh-CN" dirty="0" err="1" smtClean="0"/>
              <a:t>syscall</a:t>
            </a:r>
            <a:endParaRPr lang="zh-CN" altLang="en-US" dirty="0"/>
          </a:p>
        </p:txBody>
      </p:sp>
      <p:sp>
        <p:nvSpPr>
          <p:cNvPr id="50" name="矩形 49"/>
          <p:cNvSpPr/>
          <p:nvPr/>
        </p:nvSpPr>
        <p:spPr>
          <a:xfrm>
            <a:off x="483325" y="3282996"/>
            <a:ext cx="11181806" cy="35226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548640" y="6255468"/>
            <a:ext cx="11051177" cy="51980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userspace</a:t>
            </a:r>
            <a:endParaRPr lang="zh-CN" altLang="en-US" dirty="0"/>
          </a:p>
        </p:txBody>
      </p:sp>
      <p:sp>
        <p:nvSpPr>
          <p:cNvPr id="54" name="圆角矩形 53"/>
          <p:cNvSpPr/>
          <p:nvPr/>
        </p:nvSpPr>
        <p:spPr>
          <a:xfrm>
            <a:off x="9160070" y="3590925"/>
            <a:ext cx="1635827"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lmkd</a:t>
            </a:r>
            <a:r>
              <a:rPr lang="en-US" altLang="zh-CN" dirty="0" smtClean="0"/>
              <a:t>      (</a:t>
            </a:r>
            <a:r>
              <a:rPr lang="en-US" altLang="zh-CN" dirty="0" err="1" smtClean="0"/>
              <a:t>lmkd</a:t>
            </a:r>
            <a:r>
              <a:rPr lang="en-US" altLang="zh-CN" dirty="0" smtClean="0"/>
              <a:t> 1069)</a:t>
            </a:r>
            <a:endParaRPr lang="zh-CN" altLang="en-US" dirty="0"/>
          </a:p>
        </p:txBody>
      </p:sp>
      <p:cxnSp>
        <p:nvCxnSpPr>
          <p:cNvPr id="10" name="直接箭头连接符 9"/>
          <p:cNvCxnSpPr/>
          <p:nvPr/>
        </p:nvCxnSpPr>
        <p:spPr>
          <a:xfrm>
            <a:off x="4364834" y="4146706"/>
            <a:ext cx="5119988" cy="89759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7" name="直接箭头连接符 16"/>
          <p:cNvCxnSpPr/>
          <p:nvPr/>
        </p:nvCxnSpPr>
        <p:spPr>
          <a:xfrm flipV="1">
            <a:off x="8021782" y="5650707"/>
            <a:ext cx="1827068" cy="6737"/>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UGO</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smtClean="0"/>
              <a:t>KILL?</a:t>
            </a:r>
            <a:endParaRPr lang="en-US" altLang="zh-CN" dirty="0" smtClean="0"/>
          </a:p>
          <a:p>
            <a:r>
              <a:rPr lang="en-US" altLang="zh-CN" dirty="0" err="1" smtClean="0"/>
              <a:t>Init</a:t>
            </a:r>
            <a:r>
              <a:rPr lang="zh-CN" altLang="en-US" dirty="0" smtClean="0"/>
              <a:t>进程是</a:t>
            </a:r>
            <a:r>
              <a:rPr lang="en-US" altLang="zh-CN" dirty="0" smtClean="0"/>
              <a:t>1</a:t>
            </a:r>
            <a:r>
              <a:rPr lang="zh-CN" altLang="en-US" dirty="0" smtClean="0"/>
              <a:t>号进程，会忽略</a:t>
            </a:r>
            <a:r>
              <a:rPr lang="en-US" altLang="zh-CN" dirty="0" smtClean="0"/>
              <a:t>kill</a:t>
            </a:r>
            <a:r>
              <a:rPr lang="zh-CN" altLang="en-US" dirty="0" smtClean="0"/>
              <a:t>信号；但其它进程都不能捕获</a:t>
            </a:r>
            <a:r>
              <a:rPr lang="en-US" altLang="zh-CN" dirty="0" smtClean="0"/>
              <a:t>kill signal</a:t>
            </a:r>
            <a:r>
              <a:rPr lang="zh-CN" altLang="en-US" dirty="0" smtClean="0"/>
              <a:t>；</a:t>
            </a:r>
            <a:endParaRPr lang="en-US" altLang="zh-CN" dirty="0" smtClean="0"/>
          </a:p>
          <a:p>
            <a:r>
              <a:rPr lang="zh-CN" altLang="en-US" dirty="0" smtClean="0"/>
              <a:t>任意用户可以自己</a:t>
            </a:r>
            <a:r>
              <a:rPr lang="en-US" altLang="zh-CN" dirty="0" smtClean="0"/>
              <a:t>kill</a:t>
            </a:r>
            <a:r>
              <a:rPr lang="zh-CN" altLang="en-US" dirty="0" smtClean="0"/>
              <a:t>自己</a:t>
            </a:r>
            <a:endParaRPr lang="en-US" altLang="zh-CN" dirty="0" smtClean="0"/>
          </a:p>
          <a:p>
            <a:r>
              <a:rPr lang="en-US" altLang="zh-CN" dirty="0" smtClean="0"/>
              <a:t>Shell/</a:t>
            </a:r>
            <a:r>
              <a:rPr lang="zh-CN" altLang="en-US" dirty="0" smtClean="0"/>
              <a:t>任意用户，</a:t>
            </a:r>
            <a:r>
              <a:rPr lang="en-US" altLang="zh-CN" dirty="0" smtClean="0"/>
              <a:t>root</a:t>
            </a:r>
            <a:r>
              <a:rPr lang="zh-CN" altLang="en-US" dirty="0" smtClean="0"/>
              <a:t>权限情况下，可以</a:t>
            </a:r>
            <a:r>
              <a:rPr lang="en-US" altLang="zh-CN" dirty="0" smtClean="0"/>
              <a:t>kill</a:t>
            </a:r>
            <a:r>
              <a:rPr lang="zh-CN" altLang="en-US" dirty="0" smtClean="0"/>
              <a:t>其它进程</a:t>
            </a:r>
            <a:endParaRPr lang="en-US" altLang="zh-CN" dirty="0" smtClean="0"/>
          </a:p>
          <a:p>
            <a:r>
              <a:rPr lang="en-US" altLang="zh-CN" dirty="0" err="1" smtClean="0"/>
              <a:t>system_server</a:t>
            </a:r>
            <a:r>
              <a:rPr lang="zh-CN" altLang="en-US" dirty="0" smtClean="0"/>
              <a:t>，是</a:t>
            </a:r>
            <a:r>
              <a:rPr lang="en-US" altLang="zh-CN" b="1" dirty="0" smtClean="0">
                <a:solidFill>
                  <a:srgbClr val="FF0000"/>
                </a:solidFill>
              </a:rPr>
              <a:t>system</a:t>
            </a:r>
            <a:r>
              <a:rPr lang="zh-CN" altLang="en-US" b="1" dirty="0" smtClean="0">
                <a:solidFill>
                  <a:srgbClr val="FF0000"/>
                </a:solidFill>
              </a:rPr>
              <a:t>用户</a:t>
            </a:r>
            <a:r>
              <a:rPr lang="zh-CN" altLang="en-US" dirty="0" smtClean="0"/>
              <a:t>，可以</a:t>
            </a:r>
            <a:r>
              <a:rPr lang="en-US" altLang="zh-CN" dirty="0" smtClean="0"/>
              <a:t>kill</a:t>
            </a:r>
            <a:r>
              <a:rPr lang="zh-CN" altLang="en-US" dirty="0" smtClean="0"/>
              <a:t>其它进程</a:t>
            </a:r>
            <a:endParaRPr lang="en-US" altLang="zh-CN" dirty="0" smtClean="0"/>
          </a:p>
          <a:p>
            <a:pPr lvl="1"/>
            <a:r>
              <a:rPr lang="zh-CN" altLang="en-US" dirty="0" smtClean="0"/>
              <a:t>对于</a:t>
            </a:r>
            <a:r>
              <a:rPr lang="en-US" altLang="zh-CN" dirty="0" err="1" smtClean="0"/>
              <a:t>Api</a:t>
            </a:r>
            <a:r>
              <a:rPr lang="zh-CN" altLang="en-US" dirty="0" smtClean="0"/>
              <a:t>的</a:t>
            </a:r>
            <a:r>
              <a:rPr lang="en-US" altLang="zh-CN" dirty="0" smtClean="0"/>
              <a:t>binder</a:t>
            </a:r>
            <a:r>
              <a:rPr lang="zh-CN" altLang="en-US" dirty="0" smtClean="0"/>
              <a:t>调用，实际上是</a:t>
            </a:r>
            <a:r>
              <a:rPr lang="en-US" altLang="zh-CN" dirty="0" smtClean="0"/>
              <a:t>enforce permission check</a:t>
            </a:r>
            <a:r>
              <a:rPr lang="zh-CN" altLang="en-US" dirty="0" smtClean="0"/>
              <a:t>（属于内部自定义级别）</a:t>
            </a:r>
            <a:endParaRPr lang="en-US" altLang="zh-CN" dirty="0" smtClean="0"/>
          </a:p>
          <a:p>
            <a:r>
              <a:rPr lang="en-US" altLang="zh-CN" dirty="0" err="1" smtClean="0"/>
              <a:t>Lmkd</a:t>
            </a:r>
            <a:r>
              <a:rPr lang="zh-CN" altLang="en-US" dirty="0" smtClean="0"/>
              <a:t>，是</a:t>
            </a:r>
            <a:r>
              <a:rPr lang="en-US" altLang="zh-CN" b="1" dirty="0" err="1" smtClean="0">
                <a:solidFill>
                  <a:srgbClr val="FF0000"/>
                </a:solidFill>
              </a:rPr>
              <a:t>lmkd</a:t>
            </a:r>
            <a:r>
              <a:rPr lang="zh-CN" altLang="en-US" b="1" dirty="0" smtClean="0">
                <a:solidFill>
                  <a:srgbClr val="FF0000"/>
                </a:solidFill>
              </a:rPr>
              <a:t>用户</a:t>
            </a:r>
            <a:r>
              <a:rPr lang="zh-CN" altLang="en-US" dirty="0" smtClean="0"/>
              <a:t>，可以</a:t>
            </a:r>
            <a:r>
              <a:rPr lang="en-US" altLang="zh-CN" dirty="0" smtClean="0"/>
              <a:t>kill</a:t>
            </a:r>
            <a:r>
              <a:rPr lang="zh-CN" altLang="en-US" dirty="0" smtClean="0"/>
              <a:t>其它进程</a:t>
            </a:r>
            <a:endParaRPr lang="en-US" altLang="zh-CN" dirty="0" smtClean="0"/>
          </a:p>
          <a:p>
            <a:r>
              <a:rPr lang="en-US" altLang="zh-CN" b="1" dirty="0" smtClean="0">
                <a:solidFill>
                  <a:srgbClr val="FF0000"/>
                </a:solidFill>
              </a:rPr>
              <a:t>Settings</a:t>
            </a:r>
            <a:r>
              <a:rPr lang="zh-CN" altLang="en-US" b="1" dirty="0" smtClean="0">
                <a:solidFill>
                  <a:srgbClr val="FF0000"/>
                </a:solidFill>
              </a:rPr>
              <a:t>、</a:t>
            </a:r>
            <a:r>
              <a:rPr lang="en-US" altLang="zh-CN" b="1" dirty="0" err="1" smtClean="0">
                <a:solidFill>
                  <a:srgbClr val="FF0000"/>
                </a:solidFill>
              </a:rPr>
              <a:t>systemui</a:t>
            </a:r>
            <a:r>
              <a:rPr lang="zh-CN" altLang="en-US" b="1" dirty="0" smtClean="0">
                <a:solidFill>
                  <a:srgbClr val="FF0000"/>
                </a:solidFill>
              </a:rPr>
              <a:t>、各类管家是</a:t>
            </a:r>
            <a:r>
              <a:rPr lang="en-US" altLang="zh-CN" b="1" dirty="0" smtClean="0">
                <a:solidFill>
                  <a:srgbClr val="FF0000"/>
                </a:solidFill>
              </a:rPr>
              <a:t>system</a:t>
            </a:r>
            <a:r>
              <a:rPr lang="zh-CN" altLang="en-US" b="1" dirty="0" smtClean="0">
                <a:solidFill>
                  <a:srgbClr val="FF0000"/>
                </a:solidFill>
              </a:rPr>
              <a:t>用户，为何不可以杀其它进程？</a:t>
            </a:r>
            <a:endParaRPr lang="en-US" altLang="zh-CN" b="1" dirty="0" smtClean="0">
              <a:solidFill>
                <a:srgbClr val="FF0000"/>
              </a:solidFill>
            </a:endParaRPr>
          </a:p>
          <a:p>
            <a:r>
              <a:rPr lang="zh-CN" altLang="en-US" b="1" dirty="0" smtClean="0">
                <a:solidFill>
                  <a:srgbClr val="FF0000"/>
                </a:solidFill>
              </a:rPr>
              <a:t>普通用户，为何无法</a:t>
            </a:r>
            <a:r>
              <a:rPr lang="en-US" altLang="zh-CN" b="1" dirty="0" smtClean="0">
                <a:solidFill>
                  <a:srgbClr val="FF0000"/>
                </a:solidFill>
              </a:rPr>
              <a:t>kill</a:t>
            </a:r>
            <a:r>
              <a:rPr lang="zh-CN" altLang="en-US" b="1" dirty="0" smtClean="0">
                <a:solidFill>
                  <a:srgbClr val="FF0000"/>
                </a:solidFill>
              </a:rPr>
              <a:t>其它</a:t>
            </a:r>
            <a:r>
              <a:rPr lang="zh-CN" altLang="en-US" b="1" dirty="0">
                <a:solidFill>
                  <a:srgbClr val="FF0000"/>
                </a:solidFill>
              </a:rPr>
              <a:t>进程</a:t>
            </a:r>
            <a:r>
              <a:rPr lang="zh-CN" altLang="en-US" b="1" dirty="0" smtClean="0">
                <a:solidFill>
                  <a:srgbClr val="FF0000"/>
                </a:solidFill>
              </a:rPr>
              <a:t>？</a:t>
            </a:r>
            <a:endParaRPr lang="en-US" altLang="zh-CN" b="1" dirty="0" smtClean="0">
              <a:solidFill>
                <a:srgbClr val="FF0000"/>
              </a:solidFill>
            </a:endParaRPr>
          </a:p>
          <a:p>
            <a:pPr lvl="1"/>
            <a:r>
              <a:rPr lang="en-US" altLang="zh-CN" dirty="0" smtClean="0"/>
              <a:t>Settings</a:t>
            </a:r>
            <a:r>
              <a:rPr lang="zh-CN" altLang="en-US" dirty="0" smtClean="0"/>
              <a:t>等杀进程，是通过</a:t>
            </a:r>
            <a:r>
              <a:rPr lang="en-US" altLang="zh-CN" dirty="0" smtClean="0"/>
              <a:t>binder</a:t>
            </a:r>
            <a:r>
              <a:rPr lang="zh-CN" altLang="en-US" dirty="0" smtClean="0"/>
              <a:t>让</a:t>
            </a:r>
            <a:r>
              <a:rPr lang="en-US" altLang="zh-CN" dirty="0" err="1" smtClean="0"/>
              <a:t>ams</a:t>
            </a:r>
            <a:r>
              <a:rPr lang="zh-CN" altLang="en-US" dirty="0" smtClean="0"/>
              <a:t>进行的，并非直接进行</a:t>
            </a:r>
            <a:endParaRPr lang="en-US" altLang="zh-CN" dirty="0" smtClean="0"/>
          </a:p>
          <a:p>
            <a:pPr lvl="1"/>
            <a:r>
              <a:rPr lang="zh-CN" altLang="en-US" dirty="0" smtClean="0"/>
              <a:t>所以，真正的原因是</a:t>
            </a:r>
            <a:r>
              <a:rPr lang="en-US" altLang="zh-CN" dirty="0" err="1" smtClean="0"/>
              <a:t>SELinux</a:t>
            </a:r>
            <a:r>
              <a:rPr lang="zh-CN" altLang="en-US" dirty="0" smtClean="0"/>
              <a:t>还是其它？</a:t>
            </a:r>
            <a:endParaRPr lang="en-US" altLang="zh-CN" dirty="0" smtClean="0"/>
          </a:p>
          <a:p>
            <a:pPr lvl="2"/>
            <a:r>
              <a:rPr lang="en-US" altLang="zh-CN" dirty="0" err="1" smtClean="0"/>
              <a:t>Selinux</a:t>
            </a:r>
            <a:r>
              <a:rPr lang="zh-CN" altLang="en-US" dirty="0" smtClean="0"/>
              <a:t>在</a:t>
            </a:r>
            <a:r>
              <a:rPr lang="en-US" altLang="zh-CN" dirty="0" smtClean="0"/>
              <a:t>2015</a:t>
            </a:r>
            <a:r>
              <a:rPr lang="zh-CN" altLang="en-US" dirty="0" smtClean="0"/>
              <a:t>年之后才强制，但是之前呢？</a:t>
            </a:r>
            <a:endParaRPr lang="en-US" altLang="zh-C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CAPABILITIES</a:t>
            </a:r>
            <a:endParaRPr lang="zh-CN" altLang="en-US" dirty="0"/>
          </a:p>
        </p:txBody>
      </p:sp>
      <p:sp>
        <p:nvSpPr>
          <p:cNvPr id="3" name="内容占位符 2"/>
          <p:cNvSpPr>
            <a:spLocks noGrp="1"/>
          </p:cNvSpPr>
          <p:nvPr>
            <p:ph idx="1"/>
          </p:nvPr>
        </p:nvSpPr>
        <p:spPr/>
        <p:txBody>
          <a:bodyPr>
            <a:normAutofit/>
          </a:bodyPr>
          <a:lstStyle/>
          <a:p>
            <a:r>
              <a:rPr lang="en-US" altLang="zh-CN" b="1" dirty="0" smtClean="0">
                <a:solidFill>
                  <a:srgbClr val="FF0000"/>
                </a:solidFill>
              </a:rPr>
              <a:t>man capabilities</a:t>
            </a:r>
            <a:endParaRPr lang="en-US" altLang="zh-CN" b="1" dirty="0" smtClean="0">
              <a:solidFill>
                <a:srgbClr val="FF0000"/>
              </a:solidFill>
            </a:endParaRPr>
          </a:p>
          <a:p>
            <a:r>
              <a:rPr lang="zh-CN" altLang="en-US" dirty="0"/>
              <a:t>在</a:t>
            </a:r>
            <a:r>
              <a:rPr lang="en-US" altLang="zh-CN" dirty="0" err="1"/>
              <a:t>linux</a:t>
            </a:r>
            <a:r>
              <a:rPr lang="zh-CN" altLang="en-US" dirty="0"/>
              <a:t>内核</a:t>
            </a:r>
            <a:r>
              <a:rPr lang="en-US" altLang="zh-CN" dirty="0"/>
              <a:t>2.2</a:t>
            </a:r>
            <a:r>
              <a:rPr lang="zh-CN" altLang="en-US" dirty="0"/>
              <a:t>之后引入了</a:t>
            </a:r>
            <a:r>
              <a:rPr lang="en-US" altLang="zh-CN" dirty="0"/>
              <a:t>capabilities</a:t>
            </a:r>
            <a:r>
              <a:rPr lang="zh-CN" altLang="en-US" dirty="0"/>
              <a:t>机制，来</a:t>
            </a:r>
            <a:r>
              <a:rPr lang="zh-CN" altLang="en-US" dirty="0" smtClean="0"/>
              <a:t>对传统的</a:t>
            </a:r>
            <a:r>
              <a:rPr lang="en-US" altLang="zh-CN" dirty="0" smtClean="0"/>
              <a:t>root</a:t>
            </a:r>
            <a:r>
              <a:rPr lang="zh-CN" altLang="en-US" dirty="0"/>
              <a:t>权限进行更加细粒度的划分</a:t>
            </a:r>
            <a:r>
              <a:rPr lang="zh-CN" altLang="en-US" dirty="0" smtClean="0"/>
              <a:t>。</a:t>
            </a:r>
            <a:endParaRPr lang="en-US" altLang="zh-CN" dirty="0" smtClean="0"/>
          </a:p>
          <a:p>
            <a:r>
              <a:rPr lang="zh-CN" altLang="en-US" dirty="0" smtClean="0"/>
              <a:t>如果</a:t>
            </a:r>
            <a:r>
              <a:rPr lang="zh-CN" altLang="en-US" dirty="0"/>
              <a:t>进程</a:t>
            </a:r>
            <a:r>
              <a:rPr lang="zh-CN" altLang="en-US" dirty="0" smtClean="0"/>
              <a:t>不是</a:t>
            </a:r>
            <a:r>
              <a:rPr lang="en-US" altLang="zh-CN" dirty="0" smtClean="0"/>
              <a:t>privilege</a:t>
            </a:r>
            <a:r>
              <a:rPr lang="zh-CN" altLang="en-US" dirty="0" smtClean="0"/>
              <a:t>特权</a:t>
            </a:r>
            <a:r>
              <a:rPr lang="zh-CN" altLang="en-US" dirty="0"/>
              <a:t>进程，而且也没有</a:t>
            </a:r>
            <a:r>
              <a:rPr lang="en-US" altLang="zh-CN" dirty="0"/>
              <a:t>root</a:t>
            </a:r>
            <a:r>
              <a:rPr lang="zh-CN" altLang="en-US" dirty="0"/>
              <a:t>的有效</a:t>
            </a:r>
            <a:r>
              <a:rPr lang="en-US" altLang="zh-CN" dirty="0"/>
              <a:t>id</a:t>
            </a:r>
            <a:r>
              <a:rPr lang="zh-CN" altLang="en-US" dirty="0"/>
              <a:t>，系统就会去检查进程的</a:t>
            </a:r>
            <a:r>
              <a:rPr lang="en-US" altLang="zh-CN" dirty="0"/>
              <a:t>capabilities</a:t>
            </a:r>
            <a:r>
              <a:rPr lang="zh-CN" altLang="en-US" dirty="0"/>
              <a:t>，来确认该进程是否有执行特权操作的的权限</a:t>
            </a:r>
            <a:r>
              <a:rPr lang="zh-CN" altLang="en-US" dirty="0" smtClean="0"/>
              <a:t>。</a:t>
            </a:r>
            <a:endParaRPr lang="en-US" altLang="zh-CN" dirty="0" smtClean="0"/>
          </a:p>
          <a:p>
            <a:r>
              <a:rPr lang="en-US" altLang="zh-CN" dirty="0" smtClean="0"/>
              <a:t>2012</a:t>
            </a:r>
            <a:r>
              <a:rPr lang="zh-CN" altLang="en-US" dirty="0" smtClean="0"/>
              <a:t>年后，</a:t>
            </a:r>
            <a:r>
              <a:rPr lang="en-US" altLang="zh-CN" dirty="0" smtClean="0"/>
              <a:t>Google CTS</a:t>
            </a:r>
            <a:r>
              <a:rPr lang="zh-CN" altLang="en-US" dirty="0" smtClean="0"/>
              <a:t>对</a:t>
            </a:r>
            <a:r>
              <a:rPr lang="en-US" altLang="zh-CN" dirty="0" smtClean="0"/>
              <a:t>root</a:t>
            </a:r>
            <a:r>
              <a:rPr lang="zh-CN" altLang="en-US" dirty="0" smtClean="0"/>
              <a:t>后台进程数量</a:t>
            </a:r>
            <a:r>
              <a:rPr lang="zh-CN" altLang="en-US" dirty="0"/>
              <a:t>有</a:t>
            </a:r>
            <a:r>
              <a:rPr lang="zh-CN" altLang="en-US" dirty="0" smtClean="0"/>
              <a:t>要求</a:t>
            </a:r>
            <a:endParaRPr lang="en-US" altLang="zh-CN" dirty="0" smtClean="0"/>
          </a:p>
          <a:p>
            <a:r>
              <a:rPr lang="zh-CN" altLang="en-US" b="1" dirty="0">
                <a:solidFill>
                  <a:srgbClr val="FF0000"/>
                </a:solidFill>
              </a:rPr>
              <a:t>站</a:t>
            </a:r>
            <a:r>
              <a:rPr lang="zh-CN" altLang="en-US" b="1" dirty="0" smtClean="0">
                <a:solidFill>
                  <a:srgbClr val="FF0000"/>
                </a:solidFill>
              </a:rPr>
              <a:t>在安全的角度，开发时尽量减少</a:t>
            </a:r>
            <a:r>
              <a:rPr lang="en-US" altLang="zh-CN" b="1" dirty="0" smtClean="0">
                <a:solidFill>
                  <a:srgbClr val="FF0000"/>
                </a:solidFill>
              </a:rPr>
              <a:t>ROOT</a:t>
            </a:r>
            <a:r>
              <a:rPr lang="zh-CN" altLang="en-US" b="1" dirty="0" smtClean="0">
                <a:solidFill>
                  <a:srgbClr val="FF0000"/>
                </a:solidFill>
              </a:rPr>
              <a:t>进程</a:t>
            </a:r>
            <a:endParaRPr lang="en-US" altLang="zh-CN" b="1" dirty="0" smtClean="0">
              <a:solidFill>
                <a:srgbClr val="FF0000"/>
              </a:solidFill>
            </a:endParaRPr>
          </a:p>
          <a:p>
            <a:pPr lvl="1"/>
            <a:r>
              <a:rPr lang="zh-CN" altLang="en-US" b="1" dirty="0" smtClean="0">
                <a:solidFill>
                  <a:srgbClr val="FF0000"/>
                </a:solidFill>
              </a:rPr>
              <a:t>一般大家做法都是直接用</a:t>
            </a:r>
            <a:r>
              <a:rPr lang="en-US" altLang="zh-CN" b="1" dirty="0" smtClean="0">
                <a:solidFill>
                  <a:srgbClr val="FF0000"/>
                </a:solidFill>
              </a:rPr>
              <a:t>root</a:t>
            </a:r>
            <a:r>
              <a:rPr lang="zh-CN" altLang="en-US" b="1" dirty="0" smtClean="0">
                <a:solidFill>
                  <a:srgbClr val="FF0000"/>
                </a:solidFill>
              </a:rPr>
              <a:t>，所以需要优化，将权限最小化</a:t>
            </a:r>
            <a:endParaRPr lang="en-US" altLang="zh-CN" b="1" dirty="0" smtClean="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CAPABILITY</a:t>
            </a:r>
            <a:endParaRPr lang="zh-CN" altLang="en-US" dirty="0"/>
          </a:p>
        </p:txBody>
      </p:sp>
      <p:pic>
        <p:nvPicPr>
          <p:cNvPr id="4" name="内容占位符 3"/>
          <p:cNvPicPr>
            <a:picLocks noGrp="1" noChangeAspect="1"/>
          </p:cNvPicPr>
          <p:nvPr>
            <p:ph idx="1"/>
          </p:nvPr>
        </p:nvPicPr>
        <p:blipFill>
          <a:blip r:embed="rId1"/>
          <a:stretch>
            <a:fillRect/>
          </a:stretch>
        </p:blipFill>
        <p:spPr>
          <a:xfrm>
            <a:off x="1659620" y="1825625"/>
            <a:ext cx="8872760" cy="435133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CAP</a:t>
            </a:r>
            <a:r>
              <a:rPr lang="zh-CN" altLang="en-US" dirty="0" smtClean="0"/>
              <a:t>场景例子</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sz="2000" dirty="0"/>
              <a:t>1000          1504   790 11422044 323008 0                  0 S </a:t>
            </a:r>
            <a:r>
              <a:rPr lang="en-US" altLang="zh-CN" sz="2000" dirty="0" err="1" smtClean="0"/>
              <a:t>system_server</a:t>
            </a:r>
            <a:endParaRPr lang="en-US" altLang="zh-CN" sz="2000" dirty="0"/>
          </a:p>
          <a:p>
            <a:r>
              <a:rPr lang="en-US" altLang="zh-CN" sz="2000" dirty="0"/>
              <a:t>system        1504   790 11422044 323232 0                  0 S </a:t>
            </a:r>
            <a:r>
              <a:rPr lang="en-US" altLang="zh-CN" sz="2000" dirty="0" err="1"/>
              <a:t>system_server</a:t>
            </a:r>
            <a:endParaRPr lang="en-US" altLang="zh-CN" sz="2000" dirty="0"/>
          </a:p>
          <a:p>
            <a:r>
              <a:rPr lang="en-US" altLang="zh-CN" sz="2000" dirty="0"/>
              <a:t>1069           423     1 2210936   3280 0                   0 S </a:t>
            </a:r>
            <a:r>
              <a:rPr lang="en-US" altLang="zh-CN" sz="2000" dirty="0" err="1" smtClean="0"/>
              <a:t>lmkd</a:t>
            </a:r>
            <a:endParaRPr lang="en-US" altLang="zh-CN" sz="2000" dirty="0"/>
          </a:p>
          <a:p>
            <a:pPr>
              <a:lnSpc>
                <a:spcPct val="100000"/>
              </a:lnSpc>
            </a:pPr>
            <a:r>
              <a:rPr lang="nl-NL" altLang="zh-CN" sz="2000" dirty="0"/>
              <a:t>lmkd           423     1 2210936   3280 0                   0 S lmkd</a:t>
            </a:r>
            <a:endParaRPr lang="nl-NL" altLang="zh-CN" sz="2000" dirty="0"/>
          </a:p>
          <a:p>
            <a:endParaRPr lang="nl-NL" altLang="zh-CN" sz="2000" dirty="0"/>
          </a:p>
          <a:p>
            <a:r>
              <a:rPr lang="en-US" altLang="zh-CN" sz="2000" b="1" dirty="0" err="1" smtClean="0">
                <a:solidFill>
                  <a:srgbClr val="FF0000"/>
                </a:solidFill>
              </a:rPr>
              <a:t>System_server</a:t>
            </a:r>
            <a:endParaRPr lang="en-US" altLang="zh-CN" sz="2000" b="1" dirty="0" smtClean="0">
              <a:solidFill>
                <a:srgbClr val="FF0000"/>
              </a:solidFill>
            </a:endParaRPr>
          </a:p>
          <a:p>
            <a:pPr lvl="1"/>
            <a:r>
              <a:rPr lang="en-US" altLang="zh-CN" sz="1600" dirty="0" smtClean="0"/>
              <a:t>Framework/base/core/java/com/android/internal/</a:t>
            </a:r>
            <a:r>
              <a:rPr lang="en-US" altLang="zh-CN" sz="1600" dirty="0" err="1" smtClean="0"/>
              <a:t>os</a:t>
            </a:r>
            <a:r>
              <a:rPr lang="en-US" altLang="zh-CN" sz="1600" dirty="0" smtClean="0"/>
              <a:t>/ZygoteInit.java</a:t>
            </a:r>
            <a:endParaRPr lang="en-US" altLang="zh-CN" sz="1600" dirty="0" smtClean="0"/>
          </a:p>
          <a:p>
            <a:pPr lvl="1"/>
            <a:r>
              <a:rPr lang="en-US" altLang="zh-CN" sz="1600" dirty="0" smtClean="0"/>
              <a:t>CAP_KILL</a:t>
            </a:r>
            <a:endParaRPr lang="en-US" altLang="zh-CN" sz="1600" dirty="0" smtClean="0"/>
          </a:p>
          <a:p>
            <a:pPr lvl="2"/>
            <a:r>
              <a:rPr lang="en-US" altLang="zh-CN" sz="1200" b="1" dirty="0" smtClean="0">
                <a:solidFill>
                  <a:srgbClr val="FF0000"/>
                </a:solidFill>
              </a:rPr>
              <a:t>Kill </a:t>
            </a:r>
            <a:r>
              <a:rPr lang="en-US" altLang="zh-CN" sz="1200" b="1" dirty="0" err="1" smtClean="0">
                <a:solidFill>
                  <a:srgbClr val="FF0000"/>
                </a:solidFill>
              </a:rPr>
              <a:t>sycall</a:t>
            </a:r>
            <a:endParaRPr lang="en-US" altLang="zh-CN" sz="1200" b="1" dirty="0" smtClean="0">
              <a:solidFill>
                <a:srgbClr val="FF0000"/>
              </a:solidFill>
            </a:endParaRPr>
          </a:p>
          <a:p>
            <a:r>
              <a:rPr lang="en-US" altLang="zh-CN" sz="2000" b="1" dirty="0" err="1" smtClean="0">
                <a:solidFill>
                  <a:srgbClr val="FF0000"/>
                </a:solidFill>
              </a:rPr>
              <a:t>Lmkd</a:t>
            </a:r>
            <a:endParaRPr lang="en-US" altLang="zh-CN" sz="2000" b="1" dirty="0" smtClean="0">
              <a:solidFill>
                <a:srgbClr val="FF0000"/>
              </a:solidFill>
            </a:endParaRPr>
          </a:p>
          <a:p>
            <a:pPr lvl="1"/>
            <a:r>
              <a:rPr lang="en-US" altLang="zh-CN" sz="1600" dirty="0" smtClean="0"/>
              <a:t>System/memory/</a:t>
            </a:r>
            <a:r>
              <a:rPr lang="en-US" altLang="zh-CN" sz="1600" dirty="0" err="1" smtClean="0"/>
              <a:t>lmkd</a:t>
            </a:r>
            <a:r>
              <a:rPr lang="en-US" altLang="zh-CN" sz="1600" dirty="0" smtClean="0"/>
              <a:t>/lmkd.cpp</a:t>
            </a:r>
            <a:endParaRPr lang="en-US" altLang="zh-CN" sz="1600" dirty="0" smtClean="0"/>
          </a:p>
          <a:p>
            <a:pPr lvl="2"/>
            <a:r>
              <a:rPr lang="en-US" altLang="zh-CN" sz="1200" dirty="0" smtClean="0"/>
              <a:t>lmkd.cpp:1345</a:t>
            </a:r>
            <a:r>
              <a:rPr lang="en-US" altLang="zh-CN" sz="1200" dirty="0"/>
              <a:t>:    /* CAP_SYS_RESOURCE required */</a:t>
            </a:r>
            <a:endParaRPr lang="en-US" altLang="zh-CN" sz="1200" dirty="0"/>
          </a:p>
          <a:p>
            <a:pPr lvl="2"/>
            <a:r>
              <a:rPr lang="en-US" altLang="zh-CN" sz="1200" dirty="0"/>
              <a:t>lmkd.cpp:1346:    /* CAP_DAC_OVERRIDE required </a:t>
            </a:r>
            <a:r>
              <a:rPr lang="en-US" altLang="zh-CN" sz="1200" dirty="0" smtClean="0"/>
              <a:t>*/</a:t>
            </a:r>
            <a:endParaRPr lang="en-US" altLang="zh-CN" sz="1200" dirty="0" smtClean="0"/>
          </a:p>
          <a:p>
            <a:pPr lvl="3"/>
            <a:r>
              <a:rPr lang="en-US" altLang="zh-CN" sz="1000" b="1" dirty="0" smtClean="0">
                <a:solidFill>
                  <a:srgbClr val="FF0000"/>
                </a:solidFill>
              </a:rPr>
              <a:t>/</a:t>
            </a:r>
            <a:r>
              <a:rPr lang="en-US" altLang="zh-CN" sz="1000" b="1" dirty="0" err="1" smtClean="0">
                <a:solidFill>
                  <a:srgbClr val="FF0000"/>
                </a:solidFill>
              </a:rPr>
              <a:t>proc</a:t>
            </a:r>
            <a:r>
              <a:rPr lang="en-US" altLang="zh-CN" sz="1000" b="1" dirty="0" smtClean="0">
                <a:solidFill>
                  <a:srgbClr val="FF0000"/>
                </a:solidFill>
              </a:rPr>
              <a:t>/</a:t>
            </a:r>
            <a:r>
              <a:rPr lang="en-US" altLang="zh-CN" sz="1000" b="1" dirty="0" err="1" smtClean="0">
                <a:solidFill>
                  <a:srgbClr val="FF0000"/>
                </a:solidFill>
              </a:rPr>
              <a:t>pid</a:t>
            </a:r>
            <a:r>
              <a:rPr lang="en-US" altLang="zh-CN" sz="1000" b="1" dirty="0" smtClean="0">
                <a:solidFill>
                  <a:srgbClr val="FF0000"/>
                </a:solidFill>
              </a:rPr>
              <a:t>/</a:t>
            </a:r>
            <a:r>
              <a:rPr lang="en-US" altLang="zh-CN" sz="1000" b="1" dirty="0" err="1" smtClean="0">
                <a:solidFill>
                  <a:srgbClr val="FF0000"/>
                </a:solidFill>
              </a:rPr>
              <a:t>oom_score_adj</a:t>
            </a:r>
            <a:endParaRPr lang="en-US" altLang="zh-CN" sz="1000" b="1" dirty="0">
              <a:solidFill>
                <a:srgbClr val="FF0000"/>
              </a:solidFill>
            </a:endParaRPr>
          </a:p>
          <a:p>
            <a:pPr lvl="2"/>
            <a:r>
              <a:rPr lang="en-US" altLang="zh-CN" sz="1200" dirty="0"/>
              <a:t>lmkd.cpp:2518:    /* CAP_KILL required </a:t>
            </a:r>
            <a:r>
              <a:rPr lang="en-US" altLang="zh-CN" sz="1200" dirty="0" smtClean="0"/>
              <a:t>*/</a:t>
            </a:r>
            <a:endParaRPr lang="en-US" altLang="zh-CN" sz="1200" dirty="0" smtClean="0"/>
          </a:p>
          <a:p>
            <a:pPr lvl="3"/>
            <a:r>
              <a:rPr lang="en-US" altLang="zh-CN" sz="1000" b="1" dirty="0" smtClean="0">
                <a:solidFill>
                  <a:srgbClr val="FF0000"/>
                </a:solidFill>
              </a:rPr>
              <a:t>Kill </a:t>
            </a:r>
            <a:r>
              <a:rPr lang="en-US" altLang="zh-CN" sz="1000" b="1" dirty="0" err="1" smtClean="0">
                <a:solidFill>
                  <a:srgbClr val="FF0000"/>
                </a:solidFill>
              </a:rPr>
              <a:t>syscall</a:t>
            </a:r>
            <a:endParaRPr lang="en-US" altLang="zh-CN" sz="1000" b="1" dirty="0">
              <a:solidFill>
                <a:srgbClr val="FF0000"/>
              </a:solidFill>
            </a:endParaRPr>
          </a:p>
          <a:p>
            <a:pPr lvl="2"/>
            <a:r>
              <a:rPr lang="en-US" altLang="zh-CN" sz="1200" dirty="0"/>
              <a:t>lmkd.cpp:4899:            /* CAP_IPC_LOCK required */</a:t>
            </a:r>
            <a:endParaRPr lang="en-US" altLang="zh-CN" sz="1200" dirty="0"/>
          </a:p>
          <a:p>
            <a:pPr lvl="2"/>
            <a:r>
              <a:rPr lang="en-US" altLang="zh-CN" sz="1200" dirty="0"/>
              <a:t>lmkd.cpp:4904:            /* CAP_NICE required */</a:t>
            </a:r>
            <a:endParaRPr lang="zh-CN" altLang="en-US" sz="12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CAP </a:t>
            </a:r>
            <a:r>
              <a:rPr lang="en-US" altLang="zh-CN" dirty="0" err="1" smtClean="0"/>
              <a:t>system_server</a:t>
            </a:r>
            <a:endParaRPr lang="zh-CN" altLang="en-US" dirty="0"/>
          </a:p>
        </p:txBody>
      </p:sp>
      <p:sp>
        <p:nvSpPr>
          <p:cNvPr id="3" name="内容占位符 2"/>
          <p:cNvSpPr>
            <a:spLocks noGrp="1"/>
          </p:cNvSpPr>
          <p:nvPr>
            <p:ph idx="1"/>
          </p:nvPr>
        </p:nvSpPr>
        <p:spPr>
          <a:xfrm>
            <a:off x="838200" y="1790789"/>
            <a:ext cx="10515600" cy="4351338"/>
          </a:xfrm>
        </p:spPr>
        <p:txBody>
          <a:bodyPr/>
          <a:lstStyle/>
          <a:p>
            <a:r>
              <a:rPr lang="en-US" altLang="zh-CN" dirty="0" smtClean="0"/>
              <a:t>CAP_KILL</a:t>
            </a:r>
            <a:endParaRPr lang="en-US" altLang="zh-CN" dirty="0" smtClean="0"/>
          </a:p>
          <a:p>
            <a:r>
              <a:rPr lang="en-US" altLang="zh-CN" dirty="0" smtClean="0"/>
              <a:t>--capabilities=</a:t>
            </a:r>
            <a:endParaRPr lang="en-US" altLang="zh-CN" dirty="0" smtClean="0"/>
          </a:p>
        </p:txBody>
      </p:sp>
      <p:pic>
        <p:nvPicPr>
          <p:cNvPr id="4" name="图片 3"/>
          <p:cNvPicPr>
            <a:picLocks noChangeAspect="1"/>
          </p:cNvPicPr>
          <p:nvPr/>
        </p:nvPicPr>
        <p:blipFill>
          <a:blip r:embed="rId1"/>
          <a:stretch>
            <a:fillRect/>
          </a:stretch>
        </p:blipFill>
        <p:spPr>
          <a:xfrm>
            <a:off x="3855992" y="1825625"/>
            <a:ext cx="7497808" cy="4909447"/>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CAP </a:t>
            </a:r>
            <a:r>
              <a:rPr lang="en-US" altLang="zh-CN" dirty="0" err="1" smtClean="0"/>
              <a:t>system_server</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注意：进程运行时</a:t>
            </a:r>
            <a:r>
              <a:rPr lang="en-US" altLang="zh-CN" dirty="0" err="1" smtClean="0"/>
              <a:t>uid</a:t>
            </a:r>
            <a:r>
              <a:rPr lang="en-US" altLang="zh-CN" dirty="0" smtClean="0"/>
              <a:t>/</a:t>
            </a:r>
            <a:r>
              <a:rPr lang="en-US" altLang="zh-CN" dirty="0" err="1" smtClean="0"/>
              <a:t>gid</a:t>
            </a:r>
            <a:r>
              <a:rPr lang="zh-CN" altLang="en-US" dirty="0" smtClean="0"/>
              <a:t>是</a:t>
            </a:r>
            <a:r>
              <a:rPr lang="en-US" altLang="zh-CN" b="1" dirty="0" smtClean="0">
                <a:solidFill>
                  <a:srgbClr val="FF0000"/>
                </a:solidFill>
              </a:rPr>
              <a:t>zygote</a:t>
            </a:r>
            <a:r>
              <a:rPr lang="zh-CN" altLang="en-US" dirty="0" smtClean="0"/>
              <a:t>的工作</a:t>
            </a:r>
            <a:endParaRPr lang="en-US" altLang="zh-CN" dirty="0" smtClean="0"/>
          </a:p>
          <a:p>
            <a:pPr lvl="1"/>
            <a:r>
              <a:rPr lang="nl-NL" altLang="zh-CN" dirty="0"/>
              <a:t>root           790     1 6368064  51744 0                   0 S zygote64</a:t>
            </a:r>
            <a:endParaRPr lang="nl-NL" altLang="zh-CN" dirty="0"/>
          </a:p>
          <a:p>
            <a:pPr lvl="1"/>
            <a:r>
              <a:rPr lang="nl-NL" altLang="zh-CN" dirty="0"/>
              <a:t>root           791     1 1788776  16472 0                   0 S zygote</a:t>
            </a:r>
            <a:endParaRPr lang="en-US" altLang="zh-CN" dirty="0" smtClean="0"/>
          </a:p>
          <a:p>
            <a:r>
              <a:rPr lang="en-US" altLang="zh-CN" dirty="0" err="1" smtClean="0"/>
              <a:t>Dumpstack</a:t>
            </a:r>
            <a:endParaRPr lang="en-US" altLang="zh-CN" dirty="0" smtClean="0"/>
          </a:p>
          <a:p>
            <a:pPr lvl="1"/>
            <a:r>
              <a:rPr lang="en-US" altLang="zh-CN" dirty="0" err="1" smtClean="0"/>
              <a:t>System_server</a:t>
            </a:r>
            <a:r>
              <a:rPr lang="zh-CN" altLang="en-US" dirty="0" smtClean="0"/>
              <a:t>可以</a:t>
            </a:r>
            <a:r>
              <a:rPr lang="en-US" altLang="zh-CN" dirty="0" smtClean="0"/>
              <a:t>dump</a:t>
            </a:r>
            <a:r>
              <a:rPr lang="zh-CN" altLang="en-US" dirty="0" smtClean="0"/>
              <a:t>其它进程</a:t>
            </a:r>
            <a:endParaRPr lang="en-US" altLang="zh-CN" dirty="0" smtClean="0"/>
          </a:p>
          <a:p>
            <a:pPr lvl="2"/>
            <a:r>
              <a:rPr lang="en-US" altLang="zh-CN" b="1" dirty="0" smtClean="0"/>
              <a:t>CAP_SYS_PTRACE</a:t>
            </a:r>
            <a:endParaRPr lang="en-US" altLang="zh-CN" b="1" dirty="0" smtClean="0"/>
          </a:p>
          <a:p>
            <a:pPr lvl="2"/>
            <a:r>
              <a:rPr lang="en-US" altLang="zh-CN" dirty="0" err="1" smtClean="0"/>
              <a:t>Ams.dumpStackTraces</a:t>
            </a:r>
            <a:endParaRPr lang="en-US" altLang="zh-CN" dirty="0" smtClean="0"/>
          </a:p>
          <a:p>
            <a:pPr lvl="1"/>
            <a:r>
              <a:rPr lang="zh-CN" altLang="en-US" dirty="0" smtClean="0"/>
              <a:t>其它进程只能</a:t>
            </a:r>
            <a:r>
              <a:rPr lang="en-US" altLang="zh-CN" dirty="0" smtClean="0"/>
              <a:t>dump</a:t>
            </a:r>
            <a:r>
              <a:rPr lang="zh-CN" altLang="en-US" dirty="0" smtClean="0"/>
              <a:t>自己</a:t>
            </a:r>
            <a:endParaRPr lang="en-US" altLang="zh-CN" dirty="0" smtClean="0"/>
          </a:p>
          <a:p>
            <a:r>
              <a:rPr lang="en-US" altLang="zh-CN" b="1" dirty="0" smtClean="0"/>
              <a:t>CAP_SYS_RESOURCE</a:t>
            </a:r>
            <a:endParaRPr lang="en-US" altLang="zh-CN" b="1" dirty="0"/>
          </a:p>
          <a:p>
            <a:pPr lvl="1"/>
            <a:r>
              <a:rPr lang="en-US" altLang="zh-CN" dirty="0"/>
              <a:t>/</a:t>
            </a:r>
            <a:r>
              <a:rPr lang="en-US" altLang="zh-CN" dirty="0" err="1"/>
              <a:t>proc</a:t>
            </a:r>
            <a:r>
              <a:rPr lang="en-US" altLang="zh-CN" dirty="0"/>
              <a:t>/</a:t>
            </a:r>
            <a:r>
              <a:rPr lang="en-US" altLang="zh-CN" dirty="0" err="1"/>
              <a:t>pid</a:t>
            </a:r>
            <a:r>
              <a:rPr lang="en-US" altLang="zh-CN" dirty="0"/>
              <a:t>/</a:t>
            </a:r>
            <a:r>
              <a:rPr lang="en-US" altLang="zh-CN" dirty="0" err="1"/>
              <a:t>smaps</a:t>
            </a:r>
            <a:endParaRPr lang="en-US" altLang="zh-CN" dirty="0"/>
          </a:p>
          <a:p>
            <a:pPr lvl="1"/>
            <a:r>
              <a:rPr lang="en-US" altLang="zh-CN" b="1" dirty="0">
                <a:solidFill>
                  <a:srgbClr val="FF0000"/>
                </a:solidFill>
              </a:rPr>
              <a:t>-r--r--r-- </a:t>
            </a:r>
            <a:r>
              <a:rPr lang="en-US" altLang="zh-CN" dirty="0"/>
              <a:t>1 shell </a:t>
            </a:r>
            <a:r>
              <a:rPr lang="en-US" altLang="zh-CN" dirty="0" err="1"/>
              <a:t>shell</a:t>
            </a:r>
            <a:r>
              <a:rPr lang="en-US" altLang="zh-CN" dirty="0"/>
              <a:t> 0 2022-03-16 18:31 /</a:t>
            </a:r>
            <a:r>
              <a:rPr lang="en-US" altLang="zh-CN" dirty="0" err="1" smtClean="0"/>
              <a:t>proc</a:t>
            </a:r>
            <a:r>
              <a:rPr lang="en-US" altLang="zh-CN" dirty="0" smtClean="0"/>
              <a:t>/self/</a:t>
            </a:r>
            <a:r>
              <a:rPr lang="en-US" altLang="zh-CN" dirty="0" err="1" smtClean="0"/>
              <a:t>smaps</a:t>
            </a:r>
            <a:endParaRPr lang="en-US" altLang="zh-CN" dirty="0" smtClean="0"/>
          </a:p>
          <a:p>
            <a:pPr lvl="1"/>
            <a:r>
              <a:rPr lang="en-US" altLang="zh-CN" dirty="0" smtClean="0"/>
              <a:t>other</a:t>
            </a:r>
            <a:r>
              <a:rPr lang="zh-CN" altLang="en-US" dirty="0" smtClean="0"/>
              <a:t>无法</a:t>
            </a:r>
            <a:r>
              <a:rPr lang="en-US" altLang="zh-CN" dirty="0" smtClean="0"/>
              <a:t>read</a:t>
            </a:r>
            <a:r>
              <a:rPr lang="zh-CN" altLang="en-US" dirty="0" smtClean="0"/>
              <a:t>内存相关信息</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zh-CN" altLang="en-US" dirty="0" smtClean="0"/>
              <a:t>内容和目标</a:t>
            </a:r>
            <a:endParaRPr lang="zh-CN" altLang="en-US" dirty="0"/>
          </a:p>
        </p:txBody>
      </p:sp>
      <p:sp>
        <p:nvSpPr>
          <p:cNvPr id="3" name="内容占位符 2"/>
          <p:cNvSpPr>
            <a:spLocks noGrp="1"/>
          </p:cNvSpPr>
          <p:nvPr>
            <p:ph idx="1"/>
          </p:nvPr>
        </p:nvSpPr>
        <p:spPr/>
        <p:txBody>
          <a:bodyPr/>
          <a:lstStyle/>
          <a:p>
            <a:r>
              <a:rPr lang="zh-CN" altLang="en-US" dirty="0" smtClean="0"/>
              <a:t>培训内容</a:t>
            </a:r>
            <a:endParaRPr lang="en-US" altLang="zh-CN" dirty="0" smtClean="0"/>
          </a:p>
          <a:p>
            <a:pPr lvl="1"/>
            <a:r>
              <a:rPr lang="zh-CN" altLang="en-US" dirty="0" smtClean="0"/>
              <a:t>涵盖了</a:t>
            </a:r>
            <a:r>
              <a:rPr lang="en-US" altLang="zh-CN" dirty="0" smtClean="0"/>
              <a:t>Android</a:t>
            </a:r>
            <a:r>
              <a:rPr lang="zh-CN" altLang="en-US" dirty="0" smtClean="0"/>
              <a:t>、</a:t>
            </a:r>
            <a:r>
              <a:rPr lang="en-US" altLang="zh-CN" dirty="0" smtClean="0"/>
              <a:t>Linux</a:t>
            </a:r>
            <a:r>
              <a:rPr lang="zh-CN" altLang="en-US" dirty="0" smtClean="0"/>
              <a:t>的常用的权限模型</a:t>
            </a:r>
            <a:endParaRPr lang="en-US" altLang="zh-CN" dirty="0" smtClean="0"/>
          </a:p>
          <a:p>
            <a:pPr lvl="1"/>
            <a:r>
              <a:rPr lang="zh-CN" altLang="en-US" dirty="0"/>
              <a:t>代码</a:t>
            </a:r>
            <a:r>
              <a:rPr lang="zh-CN" altLang="en-US" dirty="0" smtClean="0"/>
              <a:t>基于当前的</a:t>
            </a:r>
            <a:r>
              <a:rPr lang="en-US" altLang="zh-CN" dirty="0" smtClean="0"/>
              <a:t>Android12</a:t>
            </a:r>
            <a:r>
              <a:rPr lang="zh-CN" altLang="en-US" dirty="0" smtClean="0"/>
              <a:t>平台，结合</a:t>
            </a:r>
            <a:r>
              <a:rPr lang="en-US" altLang="zh-CN" dirty="0" smtClean="0"/>
              <a:t>L11 </a:t>
            </a:r>
            <a:r>
              <a:rPr lang="en-US" altLang="zh-CN" dirty="0" err="1" smtClean="0"/>
              <a:t>matisse</a:t>
            </a:r>
            <a:r>
              <a:rPr lang="zh-CN" altLang="en-US" dirty="0" smtClean="0"/>
              <a:t>项目</a:t>
            </a:r>
            <a:endParaRPr lang="en-US" altLang="zh-CN" dirty="0" smtClean="0"/>
          </a:p>
          <a:p>
            <a:pPr lvl="1"/>
            <a:r>
              <a:rPr lang="zh-CN" altLang="en-US" b="1" dirty="0" smtClean="0">
                <a:solidFill>
                  <a:srgbClr val="FF0000"/>
                </a:solidFill>
              </a:rPr>
              <a:t>涉及多数的</a:t>
            </a:r>
            <a:r>
              <a:rPr lang="en-US" altLang="zh-CN" b="1" dirty="0" smtClean="0">
                <a:solidFill>
                  <a:srgbClr val="FF0000"/>
                </a:solidFill>
              </a:rPr>
              <a:t>Android</a:t>
            </a:r>
            <a:r>
              <a:rPr lang="zh-CN" altLang="en-US" b="1" dirty="0" smtClean="0">
                <a:solidFill>
                  <a:srgbClr val="FF0000"/>
                </a:solidFill>
              </a:rPr>
              <a:t>应用场景</a:t>
            </a:r>
            <a:endParaRPr lang="en-US" altLang="zh-CN" b="1" dirty="0">
              <a:solidFill>
                <a:srgbClr val="FF0000"/>
              </a:solidFill>
            </a:endParaRPr>
          </a:p>
          <a:p>
            <a:r>
              <a:rPr lang="zh-CN" altLang="en-US" dirty="0" smtClean="0"/>
              <a:t>培训目标</a:t>
            </a:r>
            <a:endParaRPr lang="en-US" altLang="zh-CN" dirty="0" smtClean="0"/>
          </a:p>
          <a:p>
            <a:pPr lvl="1"/>
            <a:r>
              <a:rPr lang="zh-CN" altLang="en-US" b="1" dirty="0" smtClean="0">
                <a:solidFill>
                  <a:srgbClr val="FF0000"/>
                </a:solidFill>
              </a:rPr>
              <a:t>理解并掌握</a:t>
            </a:r>
            <a:r>
              <a:rPr lang="en-US" altLang="zh-CN" b="1" dirty="0" smtClean="0">
                <a:solidFill>
                  <a:srgbClr val="FF0000"/>
                </a:solidFill>
              </a:rPr>
              <a:t>Android</a:t>
            </a:r>
            <a:r>
              <a:rPr lang="zh-CN" altLang="en-US" b="1" dirty="0" smtClean="0">
                <a:solidFill>
                  <a:srgbClr val="FF0000"/>
                </a:solidFill>
              </a:rPr>
              <a:t>平台的权限模型以及相关知识</a:t>
            </a:r>
            <a:endParaRPr lang="en-US" altLang="zh-CN" b="1" dirty="0" smtClean="0">
              <a:solidFill>
                <a:srgbClr val="FF0000"/>
              </a:solidFill>
            </a:endParaRPr>
          </a:p>
          <a:p>
            <a:pPr lvl="1"/>
            <a:r>
              <a:rPr lang="zh-CN" altLang="en-US" dirty="0" smtClean="0"/>
              <a:t>提升日常工作技能和效率</a:t>
            </a:r>
            <a:endParaRPr lang="en-US" altLang="zh-CN" dirty="0" smtClean="0"/>
          </a:p>
          <a:p>
            <a:pPr lvl="1"/>
            <a:r>
              <a:rPr lang="zh-CN" altLang="en-US" dirty="0" smtClean="0"/>
              <a:t>作为日常工作的参考帮助文档</a:t>
            </a:r>
            <a:endParaRPr lang="en-US" altLang="zh-CN" dirty="0" smtClean="0"/>
          </a:p>
          <a:p>
            <a:pPr lvl="1"/>
            <a:r>
              <a:rPr lang="zh-CN" altLang="en-US" b="1" dirty="0">
                <a:solidFill>
                  <a:srgbClr val="FF0000"/>
                </a:solidFill>
              </a:rPr>
              <a:t>针对跨业务的</a:t>
            </a:r>
            <a:r>
              <a:rPr lang="zh-CN" altLang="en-US" b="1" dirty="0" smtClean="0">
                <a:solidFill>
                  <a:srgbClr val="FF0000"/>
                </a:solidFill>
              </a:rPr>
              <a:t>大需求</a:t>
            </a:r>
            <a:r>
              <a:rPr lang="en-US" altLang="zh-CN" b="1" dirty="0" smtClean="0">
                <a:solidFill>
                  <a:srgbClr val="FF0000"/>
                </a:solidFill>
              </a:rPr>
              <a:t>/</a:t>
            </a:r>
            <a:r>
              <a:rPr lang="zh-CN" altLang="en-US" b="1" dirty="0" smtClean="0">
                <a:solidFill>
                  <a:srgbClr val="FF0000"/>
                </a:solidFill>
              </a:rPr>
              <a:t>功能能够快速提出</a:t>
            </a:r>
            <a:r>
              <a:rPr lang="zh-CN" altLang="en-US" b="1" dirty="0">
                <a:solidFill>
                  <a:srgbClr val="FF0000"/>
                </a:solidFill>
              </a:rPr>
              <a:t>可行</a:t>
            </a:r>
            <a:r>
              <a:rPr lang="zh-CN" altLang="en-US" b="1" dirty="0" smtClean="0">
                <a:solidFill>
                  <a:srgbClr val="FF0000"/>
                </a:solidFill>
              </a:rPr>
              <a:t>的方案</a:t>
            </a:r>
            <a:endParaRPr lang="en-US" altLang="zh-CN" b="1" dirty="0" smtClean="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CAP </a:t>
            </a:r>
            <a:r>
              <a:rPr lang="en-US" altLang="zh-CN" dirty="0" err="1" smtClean="0"/>
              <a:t>lmkd</a:t>
            </a:r>
            <a:endParaRPr lang="zh-CN" altLang="en-US" dirty="0"/>
          </a:p>
        </p:txBody>
      </p:sp>
      <p:sp>
        <p:nvSpPr>
          <p:cNvPr id="3" name="内容占位符 2"/>
          <p:cNvSpPr>
            <a:spLocks noGrp="1"/>
          </p:cNvSpPr>
          <p:nvPr>
            <p:ph idx="1"/>
          </p:nvPr>
        </p:nvSpPr>
        <p:spPr/>
        <p:txBody>
          <a:bodyPr/>
          <a:lstStyle/>
          <a:p>
            <a:r>
              <a:rPr lang="en-US" altLang="zh-CN" dirty="0" smtClean="0"/>
              <a:t>/system/memory/</a:t>
            </a:r>
            <a:r>
              <a:rPr lang="en-US" altLang="zh-CN" dirty="0" err="1" smtClean="0"/>
              <a:t>lmkd</a:t>
            </a:r>
            <a:r>
              <a:rPr lang="en-US" altLang="zh-CN" dirty="0" smtClean="0"/>
              <a:t>/</a:t>
            </a:r>
            <a:r>
              <a:rPr lang="en-US" altLang="zh-CN" b="1" dirty="0" err="1" smtClean="0">
                <a:solidFill>
                  <a:srgbClr val="FF0000"/>
                </a:solidFill>
              </a:rPr>
              <a:t>lmkd.rc</a:t>
            </a:r>
            <a:endParaRPr lang="en-US" altLang="zh-CN" b="1" dirty="0" smtClean="0">
              <a:solidFill>
                <a:srgbClr val="FF0000"/>
              </a:solidFill>
            </a:endParaRPr>
          </a:p>
          <a:p>
            <a:r>
              <a:rPr lang="en-US" altLang="zh-CN" sz="2400" dirty="0"/>
              <a:t>-</a:t>
            </a:r>
            <a:r>
              <a:rPr lang="en-US" altLang="zh-CN" sz="2400" b="1" dirty="0" err="1">
                <a:solidFill>
                  <a:srgbClr val="FF0000"/>
                </a:solidFill>
              </a:rPr>
              <a:t>rw</a:t>
            </a:r>
            <a:r>
              <a:rPr lang="en-US" altLang="zh-CN" sz="2400" dirty="0"/>
              <a:t>-r--r-- 1 root </a:t>
            </a:r>
            <a:r>
              <a:rPr lang="en-US" altLang="zh-CN" sz="2400" dirty="0" err="1"/>
              <a:t>root</a:t>
            </a:r>
            <a:r>
              <a:rPr lang="en-US" altLang="zh-CN" sz="2400" dirty="0"/>
              <a:t> 0 2022-03-17 06:14 /</a:t>
            </a:r>
            <a:r>
              <a:rPr lang="en-US" altLang="zh-CN" sz="2400" dirty="0" err="1" smtClean="0"/>
              <a:t>proc</a:t>
            </a:r>
            <a:r>
              <a:rPr lang="en-US" altLang="zh-CN" sz="2400" dirty="0" smtClean="0"/>
              <a:t>/self/</a:t>
            </a:r>
            <a:r>
              <a:rPr lang="en-US" altLang="zh-CN" sz="2400" dirty="0" err="1" smtClean="0"/>
              <a:t>oom_score_adj</a:t>
            </a:r>
            <a:endParaRPr lang="en-US" altLang="zh-CN" sz="2400" dirty="0" smtClean="0"/>
          </a:p>
          <a:p>
            <a:r>
              <a:rPr lang="en-US" altLang="zh-CN" sz="2400" dirty="0"/>
              <a:t>-</a:t>
            </a:r>
            <a:r>
              <a:rPr lang="en-US" altLang="zh-CN" sz="2400" b="1" dirty="0" err="1">
                <a:solidFill>
                  <a:srgbClr val="FF0000"/>
                </a:solidFill>
              </a:rPr>
              <a:t>rw</a:t>
            </a:r>
            <a:r>
              <a:rPr lang="en-US" altLang="zh-CN" sz="2400" dirty="0"/>
              <a:t>-r--r-- 1 shell </a:t>
            </a:r>
            <a:r>
              <a:rPr lang="en-US" altLang="zh-CN" sz="2400" dirty="0" err="1"/>
              <a:t>shell</a:t>
            </a:r>
            <a:r>
              <a:rPr lang="en-US" altLang="zh-CN" sz="2400" dirty="0"/>
              <a:t> 0 2022-03-17 06:14 /</a:t>
            </a:r>
            <a:r>
              <a:rPr lang="en-US" altLang="zh-CN" sz="2400" dirty="0" err="1" smtClean="0"/>
              <a:t>proc</a:t>
            </a:r>
            <a:r>
              <a:rPr lang="en-US" altLang="zh-CN" sz="2400" dirty="0" smtClean="0"/>
              <a:t>/self/</a:t>
            </a:r>
            <a:r>
              <a:rPr lang="en-US" altLang="zh-CN" sz="2400" dirty="0" err="1" smtClean="0"/>
              <a:t>oom_score_adj</a:t>
            </a:r>
            <a:endParaRPr lang="en-US" altLang="zh-CN" sz="2400" dirty="0" smtClean="0"/>
          </a:p>
          <a:p>
            <a:r>
              <a:rPr lang="pt-BR" altLang="zh-CN" sz="2000" b="1" dirty="0">
                <a:solidFill>
                  <a:srgbClr val="FF0000"/>
                </a:solidFill>
              </a:rPr>
              <a:t>u0_a66</a:t>
            </a:r>
            <a:r>
              <a:rPr lang="pt-BR" altLang="zh-CN" sz="2000" dirty="0"/>
              <a:t>        6474   779 6325288  99060 do_epoll_+          0 S </a:t>
            </a:r>
            <a:r>
              <a:rPr lang="pt-BR" altLang="zh-CN" sz="2000" b="1" dirty="0">
                <a:solidFill>
                  <a:srgbClr val="FF0000"/>
                </a:solidFill>
              </a:rPr>
              <a:t>com.android.mms</a:t>
            </a:r>
            <a:endParaRPr lang="en-US" altLang="zh-CN" sz="2000" b="1" dirty="0">
              <a:solidFill>
                <a:srgbClr val="FF0000"/>
              </a:solidFill>
            </a:endParaRPr>
          </a:p>
          <a:p>
            <a:pPr lvl="1"/>
            <a:r>
              <a:rPr lang="en-US" altLang="zh-CN" sz="2000" b="1" dirty="0" err="1" smtClean="0">
                <a:solidFill>
                  <a:srgbClr val="FF0000"/>
                </a:solidFill>
              </a:rPr>
              <a:t>dr</a:t>
            </a:r>
            <a:r>
              <a:rPr lang="en-US" altLang="zh-CN" sz="2000" b="1" dirty="0" smtClean="0">
                <a:solidFill>
                  <a:srgbClr val="FF0000"/>
                </a:solidFill>
              </a:rPr>
              <a:t>-</a:t>
            </a:r>
            <a:r>
              <a:rPr lang="en-US" altLang="zh-CN" sz="2000" b="1" dirty="0" err="1" smtClean="0">
                <a:solidFill>
                  <a:srgbClr val="FF0000"/>
                </a:solidFill>
              </a:rPr>
              <a:t>xr</a:t>
            </a:r>
            <a:r>
              <a:rPr lang="en-US" altLang="zh-CN" sz="2000" b="1" dirty="0" smtClean="0">
                <a:solidFill>
                  <a:srgbClr val="FF0000"/>
                </a:solidFill>
              </a:rPr>
              <a:t>-</a:t>
            </a:r>
            <a:r>
              <a:rPr lang="en-US" altLang="zh-CN" sz="2000" b="1" dirty="0" err="1" smtClean="0">
                <a:solidFill>
                  <a:srgbClr val="FF0000"/>
                </a:solidFill>
              </a:rPr>
              <a:t>xr</a:t>
            </a:r>
            <a:r>
              <a:rPr lang="en-US" altLang="zh-CN" sz="2000" b="1" dirty="0" smtClean="0">
                <a:solidFill>
                  <a:srgbClr val="FF0000"/>
                </a:solidFill>
              </a:rPr>
              <a:t>-x</a:t>
            </a:r>
            <a:r>
              <a:rPr lang="en-US" altLang="zh-CN" sz="2000" dirty="0" smtClean="0"/>
              <a:t>   </a:t>
            </a:r>
            <a:r>
              <a:rPr lang="en-US" altLang="zh-CN" sz="2000" dirty="0"/>
              <a:t>9 </a:t>
            </a:r>
            <a:r>
              <a:rPr lang="en-US" altLang="zh-CN" sz="2000" b="1" dirty="0">
                <a:solidFill>
                  <a:srgbClr val="FF0000"/>
                </a:solidFill>
              </a:rPr>
              <a:t>u0_a66</a:t>
            </a:r>
            <a:r>
              <a:rPr lang="en-US" altLang="zh-CN" sz="2000" dirty="0"/>
              <a:t>         </a:t>
            </a:r>
            <a:r>
              <a:rPr lang="en-US" altLang="zh-CN" sz="2000" b="1" dirty="0" err="1">
                <a:solidFill>
                  <a:srgbClr val="FF0000"/>
                </a:solidFill>
              </a:rPr>
              <a:t>u0_a66</a:t>
            </a:r>
            <a:r>
              <a:rPr lang="en-US" altLang="zh-CN" sz="2000" dirty="0"/>
              <a:t>             0 2022-03-17 05:09 </a:t>
            </a:r>
            <a:r>
              <a:rPr lang="en-US" altLang="zh-CN" sz="2000" b="1" dirty="0">
                <a:solidFill>
                  <a:srgbClr val="FF0000"/>
                </a:solidFill>
              </a:rPr>
              <a:t>6474</a:t>
            </a:r>
            <a:endParaRPr lang="en-US" altLang="zh-CN" sz="2000" b="1" dirty="0" smtClean="0">
              <a:solidFill>
                <a:srgbClr val="FF0000"/>
              </a:solidFill>
            </a:endParaRPr>
          </a:p>
          <a:p>
            <a:pPr lvl="1"/>
            <a:r>
              <a:rPr lang="pt-BR" altLang="zh-CN" sz="2000" dirty="0"/>
              <a:t>-</a:t>
            </a:r>
            <a:r>
              <a:rPr lang="pt-BR" altLang="zh-CN" sz="2000" b="1" dirty="0">
                <a:solidFill>
                  <a:srgbClr val="FF0000"/>
                </a:solidFill>
              </a:rPr>
              <a:t>rw</a:t>
            </a:r>
            <a:r>
              <a:rPr lang="pt-BR" altLang="zh-CN" sz="2000" dirty="0"/>
              <a:t>-r--r--  1 </a:t>
            </a:r>
            <a:r>
              <a:rPr lang="pt-BR" altLang="zh-CN" sz="2000" b="1" dirty="0">
                <a:solidFill>
                  <a:srgbClr val="FF0000"/>
                </a:solidFill>
              </a:rPr>
              <a:t>u0_a66</a:t>
            </a:r>
            <a:r>
              <a:rPr lang="pt-BR" altLang="zh-CN" sz="2000" dirty="0"/>
              <a:t> </a:t>
            </a:r>
            <a:r>
              <a:rPr lang="pt-BR" altLang="zh-CN" sz="2000" b="1" dirty="0">
                <a:solidFill>
                  <a:srgbClr val="FF0000"/>
                </a:solidFill>
              </a:rPr>
              <a:t>u0_a66</a:t>
            </a:r>
            <a:r>
              <a:rPr lang="pt-BR" altLang="zh-CN" sz="2000" dirty="0"/>
              <a:t> 0 2022-03-17 05:09 </a:t>
            </a:r>
            <a:r>
              <a:rPr lang="pt-BR" altLang="zh-CN" sz="2000" b="1" dirty="0" smtClean="0">
                <a:solidFill>
                  <a:srgbClr val="FF0000"/>
                </a:solidFill>
              </a:rPr>
              <a:t>oom_score_adj</a:t>
            </a:r>
            <a:endParaRPr lang="pt-BR" altLang="zh-CN" sz="2000" b="1" dirty="0" smtClean="0">
              <a:solidFill>
                <a:srgbClr val="FF0000"/>
              </a:solidFill>
            </a:endParaRPr>
          </a:p>
        </p:txBody>
      </p:sp>
      <p:pic>
        <p:nvPicPr>
          <p:cNvPr id="4" name="内容占位符 3"/>
          <p:cNvPicPr>
            <a:picLocks noChangeAspect="1"/>
          </p:cNvPicPr>
          <p:nvPr/>
        </p:nvPicPr>
        <p:blipFill>
          <a:blip r:embed="rId1"/>
          <a:stretch>
            <a:fillRect/>
          </a:stretch>
        </p:blipFill>
        <p:spPr>
          <a:xfrm>
            <a:off x="4600575" y="4741092"/>
            <a:ext cx="6753225" cy="18669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rwx</a:t>
            </a:r>
            <a:r>
              <a:rPr lang="zh-CN" altLang="en-US" dirty="0" smtClean="0"/>
              <a:t>扩展权限</a:t>
            </a:r>
            <a:endParaRPr lang="zh-CN" altLang="en-US" dirty="0"/>
          </a:p>
        </p:txBody>
      </p:sp>
      <p:sp>
        <p:nvSpPr>
          <p:cNvPr id="3" name="内容占位符 2"/>
          <p:cNvSpPr>
            <a:spLocks noGrp="1"/>
          </p:cNvSpPr>
          <p:nvPr>
            <p:ph idx="1"/>
          </p:nvPr>
        </p:nvSpPr>
        <p:spPr/>
        <p:txBody>
          <a:bodyPr/>
          <a:lstStyle/>
          <a:p>
            <a:r>
              <a:rPr lang="en-US" altLang="zh-CN" dirty="0" err="1" smtClean="0"/>
              <a:t>Setuid</a:t>
            </a:r>
            <a:endParaRPr lang="en-US" altLang="zh-CN" dirty="0" smtClean="0"/>
          </a:p>
          <a:p>
            <a:r>
              <a:rPr lang="en-US" altLang="zh-CN" dirty="0" err="1" smtClean="0"/>
              <a:t>Setgid</a:t>
            </a:r>
            <a:endParaRPr lang="en-US" altLang="zh-CN" dirty="0" smtClean="0"/>
          </a:p>
          <a:p>
            <a:r>
              <a:rPr lang="en-US" altLang="zh-CN" dirty="0" smtClean="0"/>
              <a:t>Sticky bit</a:t>
            </a:r>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ID/SU</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rPr>
              <a:t>i</a:t>
            </a:r>
            <a:r>
              <a:rPr lang="en-US" altLang="zh-CN" b="1" dirty="0" smtClean="0">
                <a:solidFill>
                  <a:srgbClr val="FF0000"/>
                </a:solidFill>
              </a:rPr>
              <a:t>d</a:t>
            </a:r>
            <a:r>
              <a:rPr lang="zh-CN" altLang="en-US" b="1" dirty="0" smtClean="0">
                <a:solidFill>
                  <a:srgbClr val="FF0000"/>
                </a:solidFill>
              </a:rPr>
              <a:t>命令</a:t>
            </a:r>
            <a:endParaRPr lang="en-US" altLang="zh-CN" b="1" dirty="0" smtClean="0">
              <a:solidFill>
                <a:srgbClr val="FF0000"/>
              </a:solidFill>
            </a:endParaRPr>
          </a:p>
          <a:p>
            <a:pPr lvl="1"/>
            <a:r>
              <a:rPr lang="en-US" altLang="zh-CN" dirty="0"/>
              <a:t>i</a:t>
            </a:r>
            <a:r>
              <a:rPr lang="en-US" altLang="zh-CN" dirty="0" smtClean="0"/>
              <a:t>d 1000</a:t>
            </a:r>
            <a:r>
              <a:rPr lang="zh-CN" altLang="en-US" dirty="0" smtClean="0"/>
              <a:t>（</a:t>
            </a:r>
            <a:r>
              <a:rPr lang="en-US" altLang="zh-CN" dirty="0" smtClean="0"/>
              <a:t>id system</a:t>
            </a:r>
            <a:r>
              <a:rPr lang="zh-CN" altLang="en-US" dirty="0" smtClean="0"/>
              <a:t>）</a:t>
            </a:r>
            <a:endParaRPr lang="en-US" altLang="zh-CN" dirty="0" smtClean="0"/>
          </a:p>
          <a:p>
            <a:pPr lvl="2"/>
            <a:r>
              <a:rPr lang="en-US" altLang="zh-CN" dirty="0" err="1"/>
              <a:t>uid</a:t>
            </a:r>
            <a:r>
              <a:rPr lang="en-US" altLang="zh-CN" dirty="0"/>
              <a:t>=1000(system) </a:t>
            </a:r>
            <a:r>
              <a:rPr lang="en-US" altLang="zh-CN" dirty="0" err="1"/>
              <a:t>gid</a:t>
            </a:r>
            <a:r>
              <a:rPr lang="en-US" altLang="zh-CN" dirty="0"/>
              <a:t>=1000(system) groups=1000(system) context=u:r:shell:s0</a:t>
            </a:r>
            <a:endParaRPr lang="en-US" altLang="zh-CN" dirty="0"/>
          </a:p>
          <a:p>
            <a:pPr lvl="1"/>
            <a:r>
              <a:rPr lang="en-US" altLang="zh-CN" dirty="0"/>
              <a:t>i</a:t>
            </a:r>
            <a:r>
              <a:rPr lang="en-US" altLang="zh-CN" dirty="0" smtClean="0"/>
              <a:t>d 2000</a:t>
            </a:r>
            <a:r>
              <a:rPr lang="zh-CN" altLang="en-US" dirty="0" smtClean="0"/>
              <a:t>（</a:t>
            </a:r>
            <a:r>
              <a:rPr lang="en-US" altLang="zh-CN" dirty="0" smtClean="0"/>
              <a:t>id shell</a:t>
            </a:r>
            <a:r>
              <a:rPr lang="zh-CN" altLang="en-US" dirty="0" smtClean="0"/>
              <a:t>）</a:t>
            </a:r>
            <a:endParaRPr lang="en-US" altLang="zh-CN" dirty="0" smtClean="0"/>
          </a:p>
          <a:p>
            <a:pPr lvl="2"/>
            <a:r>
              <a:rPr lang="en-US" altLang="zh-CN" dirty="0" err="1"/>
              <a:t>uid</a:t>
            </a:r>
            <a:r>
              <a:rPr lang="en-US" altLang="zh-CN" dirty="0"/>
              <a:t>=2000(shell) </a:t>
            </a:r>
            <a:r>
              <a:rPr lang="en-US" altLang="zh-CN" dirty="0" err="1"/>
              <a:t>gid</a:t>
            </a:r>
            <a:r>
              <a:rPr lang="en-US" altLang="zh-CN" dirty="0"/>
              <a:t>=2000(shell) groups=2000(shell) context=u:r:shell:s0</a:t>
            </a:r>
            <a:endParaRPr lang="en-US" altLang="zh-CN" dirty="0" smtClean="0"/>
          </a:p>
          <a:p>
            <a:r>
              <a:rPr lang="en-US" altLang="zh-CN" b="1" dirty="0" err="1">
                <a:solidFill>
                  <a:srgbClr val="FF0000"/>
                </a:solidFill>
              </a:rPr>
              <a:t>s</a:t>
            </a:r>
            <a:r>
              <a:rPr lang="en-US" altLang="zh-CN" b="1" dirty="0" err="1" smtClean="0">
                <a:solidFill>
                  <a:srgbClr val="FF0000"/>
                </a:solidFill>
              </a:rPr>
              <a:t>u</a:t>
            </a:r>
            <a:r>
              <a:rPr lang="zh-CN" altLang="en-US" b="1" dirty="0" smtClean="0">
                <a:solidFill>
                  <a:srgbClr val="FF0000"/>
                </a:solidFill>
              </a:rPr>
              <a:t>命令</a:t>
            </a:r>
            <a:endParaRPr lang="en-US" altLang="zh-CN" b="1" dirty="0" smtClean="0">
              <a:solidFill>
                <a:srgbClr val="FF0000"/>
              </a:solidFill>
            </a:endParaRPr>
          </a:p>
          <a:p>
            <a:pPr lvl="1"/>
            <a:r>
              <a:rPr lang="en-US" altLang="zh-CN" dirty="0" err="1"/>
              <a:t>s</a:t>
            </a:r>
            <a:r>
              <a:rPr lang="en-US" altLang="zh-CN" dirty="0" err="1" smtClean="0"/>
              <a:t>u</a:t>
            </a:r>
            <a:r>
              <a:rPr lang="en-US" altLang="zh-CN" dirty="0" smtClean="0"/>
              <a:t> 1000</a:t>
            </a:r>
            <a:r>
              <a:rPr lang="zh-CN" altLang="en-US" dirty="0" smtClean="0"/>
              <a:t>（</a:t>
            </a:r>
            <a:r>
              <a:rPr lang="en-US" altLang="zh-CN" dirty="0" err="1" smtClean="0"/>
              <a:t>su</a:t>
            </a:r>
            <a:r>
              <a:rPr lang="en-US" altLang="zh-CN" dirty="0" smtClean="0"/>
              <a:t> system</a:t>
            </a:r>
            <a:r>
              <a:rPr lang="zh-CN" altLang="en-US" dirty="0" smtClean="0"/>
              <a:t>）</a:t>
            </a:r>
            <a:endParaRPr lang="en-US" altLang="zh-CN" dirty="0" smtClean="0"/>
          </a:p>
          <a:p>
            <a:pPr lvl="1"/>
            <a:r>
              <a:rPr lang="en-US" altLang="zh-CN" dirty="0" err="1"/>
              <a:t>s</a:t>
            </a:r>
            <a:r>
              <a:rPr lang="en-US" altLang="zh-CN" dirty="0" err="1" smtClean="0"/>
              <a:t>u</a:t>
            </a:r>
            <a:r>
              <a:rPr lang="en-US" altLang="zh-CN" dirty="0" smtClean="0"/>
              <a:t> 2000</a:t>
            </a:r>
            <a:r>
              <a:rPr lang="zh-CN" altLang="en-US" dirty="0" smtClean="0"/>
              <a:t>（</a:t>
            </a:r>
            <a:r>
              <a:rPr lang="en-US" altLang="zh-CN" dirty="0" err="1" smtClean="0"/>
              <a:t>su</a:t>
            </a:r>
            <a:r>
              <a:rPr lang="en-US" altLang="zh-CN" dirty="0" smtClean="0"/>
              <a:t> shell</a:t>
            </a:r>
            <a:r>
              <a:rPr lang="zh-CN" altLang="en-US" dirty="0" smtClean="0"/>
              <a:t>）</a:t>
            </a:r>
            <a:endParaRPr lang="en-US" altLang="zh-CN" dirty="0" smtClean="0"/>
          </a:p>
          <a:p>
            <a:pPr lvl="1"/>
            <a:r>
              <a:rPr lang="en-US" altLang="zh-CN" dirty="0" err="1"/>
              <a:t>s</a:t>
            </a:r>
            <a:r>
              <a:rPr lang="en-US" altLang="zh-CN" dirty="0" err="1" smtClean="0"/>
              <a:t>u</a:t>
            </a:r>
            <a:r>
              <a:rPr lang="zh-CN" altLang="en-US" dirty="0" smtClean="0"/>
              <a:t>（</a:t>
            </a:r>
            <a:r>
              <a:rPr lang="en-US" altLang="zh-CN" dirty="0" err="1" smtClean="0"/>
              <a:t>su</a:t>
            </a:r>
            <a:r>
              <a:rPr lang="en-US" altLang="zh-CN" dirty="0" smtClean="0"/>
              <a:t> 0</a:t>
            </a:r>
            <a:r>
              <a:rPr lang="zh-CN" altLang="en-US" dirty="0" smtClean="0"/>
              <a:t>）</a:t>
            </a:r>
            <a:endParaRPr lang="en-US" altLang="zh-CN"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EUID/EGID</a:t>
            </a:r>
            <a:endParaRPr lang="zh-CN" altLang="en-US" dirty="0"/>
          </a:p>
        </p:txBody>
      </p:sp>
      <p:sp>
        <p:nvSpPr>
          <p:cNvPr id="3" name="内容占位符 2"/>
          <p:cNvSpPr>
            <a:spLocks noGrp="1"/>
          </p:cNvSpPr>
          <p:nvPr>
            <p:ph idx="1"/>
          </p:nvPr>
        </p:nvSpPr>
        <p:spPr/>
        <p:txBody>
          <a:bodyPr/>
          <a:lstStyle/>
          <a:p>
            <a:r>
              <a:rPr lang="zh-CN" altLang="en-US" dirty="0" smtClean="0"/>
              <a:t>文件</a:t>
            </a:r>
            <a:endParaRPr lang="en-US" altLang="zh-CN" dirty="0" smtClean="0"/>
          </a:p>
          <a:p>
            <a:pPr lvl="1"/>
            <a:r>
              <a:rPr lang="en-US" altLang="zh-CN" dirty="0" err="1" smtClean="0"/>
              <a:t>uid</a:t>
            </a:r>
            <a:r>
              <a:rPr lang="en-US" altLang="zh-CN" dirty="0" smtClean="0"/>
              <a:t> </a:t>
            </a:r>
            <a:r>
              <a:rPr lang="en-US" altLang="zh-CN" dirty="0" err="1" smtClean="0"/>
              <a:t>gid</a:t>
            </a:r>
            <a:endParaRPr lang="en-US" altLang="zh-CN" dirty="0" smtClean="0"/>
          </a:p>
          <a:p>
            <a:r>
              <a:rPr lang="zh-CN" altLang="en-US" dirty="0" smtClean="0"/>
              <a:t>进程</a:t>
            </a:r>
            <a:endParaRPr lang="en-US" altLang="zh-CN" dirty="0" smtClean="0"/>
          </a:p>
          <a:p>
            <a:pPr lvl="1"/>
            <a:r>
              <a:rPr lang="en-US" altLang="zh-CN" dirty="0" err="1"/>
              <a:t>u</a:t>
            </a:r>
            <a:r>
              <a:rPr lang="en-US" altLang="zh-CN" dirty="0" err="1" smtClean="0"/>
              <a:t>id</a:t>
            </a:r>
            <a:r>
              <a:rPr lang="en-US" altLang="zh-CN" dirty="0" smtClean="0"/>
              <a:t> </a:t>
            </a:r>
            <a:r>
              <a:rPr lang="en-US" altLang="zh-CN" dirty="0" err="1" smtClean="0"/>
              <a:t>gid</a:t>
            </a:r>
            <a:endParaRPr lang="en-US" altLang="zh-CN" dirty="0" smtClean="0"/>
          </a:p>
          <a:p>
            <a:pPr lvl="1"/>
            <a:r>
              <a:rPr lang="en-US" altLang="zh-CN" dirty="0" err="1" smtClean="0"/>
              <a:t>pid</a:t>
            </a:r>
            <a:r>
              <a:rPr lang="en-US" altLang="zh-CN" dirty="0" smtClean="0"/>
              <a:t> </a:t>
            </a:r>
            <a:r>
              <a:rPr lang="en-US" altLang="zh-CN" dirty="0" err="1"/>
              <a:t>tid</a:t>
            </a:r>
            <a:r>
              <a:rPr lang="en-US" altLang="zh-CN" dirty="0"/>
              <a:t> </a:t>
            </a:r>
            <a:r>
              <a:rPr lang="en-US" altLang="zh-CN" dirty="0" err="1" smtClean="0"/>
              <a:t>ppid</a:t>
            </a:r>
            <a:endParaRPr lang="en-US" altLang="zh-CN" dirty="0" smtClean="0"/>
          </a:p>
          <a:p>
            <a:pPr lvl="1"/>
            <a:r>
              <a:rPr lang="en-US" altLang="zh-CN" b="1" dirty="0" err="1">
                <a:solidFill>
                  <a:srgbClr val="FF0000"/>
                </a:solidFill>
              </a:rPr>
              <a:t>e</a:t>
            </a:r>
            <a:r>
              <a:rPr lang="en-US" altLang="zh-CN" b="1" dirty="0" err="1" smtClean="0">
                <a:solidFill>
                  <a:srgbClr val="FF0000"/>
                </a:solidFill>
              </a:rPr>
              <a:t>uid</a:t>
            </a:r>
            <a:r>
              <a:rPr lang="en-US" altLang="zh-CN" b="1" dirty="0" smtClean="0">
                <a:solidFill>
                  <a:srgbClr val="FF0000"/>
                </a:solidFill>
              </a:rPr>
              <a:t> </a:t>
            </a:r>
            <a:r>
              <a:rPr lang="en-US" altLang="zh-CN" b="1" dirty="0" err="1" smtClean="0">
                <a:solidFill>
                  <a:srgbClr val="FF0000"/>
                </a:solidFill>
              </a:rPr>
              <a:t>egid</a:t>
            </a:r>
            <a:endParaRPr lang="en-US" altLang="zh-CN" b="1" dirty="0" smtClean="0">
              <a:solidFill>
                <a:srgbClr val="FF0000"/>
              </a:solidFill>
            </a:endParaRPr>
          </a:p>
          <a:p>
            <a:endParaRPr lang="en-US" altLang="zh-CN"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a:t>s</a:t>
            </a:r>
            <a:r>
              <a:rPr lang="en-US" altLang="zh-CN" dirty="0" err="1" smtClean="0"/>
              <a:t>etuid</a:t>
            </a:r>
            <a:r>
              <a:rPr lang="en-US" altLang="zh-CN" dirty="0" smtClean="0"/>
              <a:t>/</a:t>
            </a:r>
            <a:r>
              <a:rPr lang="en-US" altLang="zh-CN" dirty="0" err="1" smtClean="0"/>
              <a:t>setgid</a:t>
            </a:r>
            <a:r>
              <a:rPr lang="en-US" altLang="zh-CN" dirty="0" smtClean="0"/>
              <a:t>/</a:t>
            </a:r>
            <a:r>
              <a:rPr lang="en-US" altLang="zh-CN" dirty="0" err="1" smtClean="0"/>
              <a:t>stickybit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b="1" dirty="0" err="1">
                <a:solidFill>
                  <a:srgbClr val="FF0000"/>
                </a:solidFill>
              </a:rPr>
              <a:t>setuid</a:t>
            </a:r>
            <a:r>
              <a:rPr lang="zh-CN" altLang="en-US" b="1" dirty="0"/>
              <a:t>：该</a:t>
            </a:r>
            <a:r>
              <a:rPr lang="zh-CN" altLang="en-US" b="1" dirty="0" smtClean="0"/>
              <a:t>位一般是</a:t>
            </a:r>
            <a:r>
              <a:rPr lang="zh-CN" altLang="en-US" b="1" dirty="0"/>
              <a:t>让普通用户可以以</a:t>
            </a:r>
            <a:r>
              <a:rPr lang="en-US" altLang="zh-CN" b="1" dirty="0"/>
              <a:t>root</a:t>
            </a:r>
            <a:r>
              <a:rPr lang="zh-CN" altLang="en-US" b="1" dirty="0"/>
              <a:t>用户的角色运行只有</a:t>
            </a:r>
            <a:r>
              <a:rPr lang="en-US" altLang="zh-CN" b="1" dirty="0"/>
              <a:t>root</a:t>
            </a:r>
            <a:r>
              <a:rPr lang="zh-CN" altLang="en-US" b="1" dirty="0"/>
              <a:t>帐号才能运行的程序或</a:t>
            </a:r>
            <a:r>
              <a:rPr lang="zh-CN" altLang="en-US" b="1" dirty="0" smtClean="0"/>
              <a:t>命令</a:t>
            </a:r>
            <a:endParaRPr lang="en-US" altLang="zh-CN" b="1" dirty="0" smtClean="0"/>
          </a:p>
          <a:p>
            <a:pPr lvl="1"/>
            <a:r>
              <a:rPr lang="en-US" altLang="zh-CN" dirty="0" err="1"/>
              <a:t>setuid</a:t>
            </a:r>
            <a:r>
              <a:rPr lang="en-US" altLang="zh-CN" dirty="0"/>
              <a:t> </a:t>
            </a:r>
            <a:r>
              <a:rPr lang="zh-CN" altLang="en-US" dirty="0"/>
              <a:t>只对文件</a:t>
            </a:r>
            <a:r>
              <a:rPr lang="zh-CN" altLang="en-US" dirty="0" smtClean="0"/>
              <a:t>有效</a:t>
            </a:r>
            <a:endParaRPr lang="en-US" altLang="zh-CN" dirty="0" smtClean="0"/>
          </a:p>
          <a:p>
            <a:r>
              <a:rPr lang="en-US" altLang="zh-CN" b="1" dirty="0" err="1" smtClean="0">
                <a:solidFill>
                  <a:srgbClr val="FF0000"/>
                </a:solidFill>
              </a:rPr>
              <a:t>setgid</a:t>
            </a:r>
            <a:r>
              <a:rPr lang="en-US" altLang="zh-CN" b="1" dirty="0"/>
              <a:t>: </a:t>
            </a:r>
            <a:r>
              <a:rPr lang="zh-CN" altLang="en-US" b="1" dirty="0"/>
              <a:t>该权限只对目录有效</a:t>
            </a:r>
            <a:r>
              <a:rPr lang="en-US" altLang="zh-CN" b="1" dirty="0"/>
              <a:t>.</a:t>
            </a:r>
            <a:r>
              <a:rPr lang="zh-CN" altLang="en-US" dirty="0"/>
              <a:t> </a:t>
            </a:r>
            <a:r>
              <a:rPr lang="zh-CN" altLang="en-US" b="1" dirty="0"/>
              <a:t>目录被设置该位后</a:t>
            </a:r>
            <a:r>
              <a:rPr lang="en-US" altLang="zh-CN" b="1" dirty="0"/>
              <a:t>, </a:t>
            </a:r>
            <a:r>
              <a:rPr lang="zh-CN" altLang="en-US" b="1" dirty="0"/>
              <a:t>任何用户在此目录下创建的文件都具有和该目录所属的组相同的组</a:t>
            </a:r>
            <a:r>
              <a:rPr lang="en-US" altLang="zh-CN" b="1" dirty="0" smtClean="0"/>
              <a:t>.</a:t>
            </a:r>
            <a:endParaRPr lang="en-US" altLang="zh-CN" b="1" dirty="0" smtClean="0"/>
          </a:p>
          <a:p>
            <a:pPr lvl="1"/>
            <a:r>
              <a:rPr lang="en-US" altLang="zh-CN" dirty="0" err="1"/>
              <a:t>setgid</a:t>
            </a:r>
            <a:r>
              <a:rPr lang="en-US" altLang="zh-CN" dirty="0"/>
              <a:t> </a:t>
            </a:r>
            <a:r>
              <a:rPr lang="zh-CN" altLang="en-US" dirty="0"/>
              <a:t>只对目录有效</a:t>
            </a:r>
            <a:endParaRPr lang="en-US" altLang="zh-CN" b="1" dirty="0"/>
          </a:p>
          <a:p>
            <a:r>
              <a:rPr lang="en-US" altLang="zh-CN" b="1" dirty="0">
                <a:solidFill>
                  <a:srgbClr val="FF0000"/>
                </a:solidFill>
              </a:rPr>
              <a:t>sticky bit</a:t>
            </a:r>
            <a:r>
              <a:rPr lang="en-US" altLang="zh-CN" b="1" dirty="0"/>
              <a:t>: </a:t>
            </a:r>
            <a:r>
              <a:rPr lang="zh-CN" altLang="en-US" b="1" dirty="0"/>
              <a:t>该位可以理解为防删除位</a:t>
            </a:r>
            <a:r>
              <a:rPr lang="en-US" altLang="zh-CN" b="1" dirty="0"/>
              <a:t>.</a:t>
            </a:r>
            <a:r>
              <a:rPr lang="zh-CN" altLang="en-US" dirty="0"/>
              <a:t> </a:t>
            </a:r>
            <a:endParaRPr lang="en-US" altLang="zh-CN" dirty="0" smtClean="0"/>
          </a:p>
          <a:p>
            <a:pPr lvl="1"/>
            <a:r>
              <a:rPr lang="zh-CN" altLang="en-US" b="1" dirty="0" smtClean="0"/>
              <a:t>如果</a:t>
            </a:r>
            <a:r>
              <a:rPr lang="zh-CN" altLang="en-US" b="1" dirty="0"/>
              <a:t>对目录没有写权限</a:t>
            </a:r>
            <a:r>
              <a:rPr lang="en-US" altLang="zh-CN" b="1" dirty="0"/>
              <a:t>, </a:t>
            </a:r>
            <a:r>
              <a:rPr lang="zh-CN" altLang="en-US" b="1" dirty="0"/>
              <a:t>则这个目录下的所有文件都不能被</a:t>
            </a:r>
            <a:r>
              <a:rPr lang="zh-CN" altLang="en-US" b="1" dirty="0" smtClean="0"/>
              <a:t>删除</a:t>
            </a:r>
            <a:r>
              <a:rPr lang="en-US" altLang="zh-CN" b="1" dirty="0" smtClean="0"/>
              <a:t>/</a:t>
            </a:r>
            <a:r>
              <a:rPr lang="zh-CN" altLang="en-US" b="1" dirty="0" smtClean="0"/>
              <a:t>不能</a:t>
            </a:r>
            <a:r>
              <a:rPr lang="zh-CN" altLang="en-US" b="1" dirty="0"/>
              <a:t>添加新的文件</a:t>
            </a:r>
            <a:r>
              <a:rPr lang="en-US" altLang="zh-CN" b="1" dirty="0"/>
              <a:t>.</a:t>
            </a:r>
            <a:r>
              <a:rPr lang="zh-CN" altLang="en-US" dirty="0"/>
              <a:t> </a:t>
            </a:r>
            <a:r>
              <a:rPr lang="zh-CN" altLang="en-US" b="1" i="1" dirty="0" smtClean="0"/>
              <a:t>如果</a:t>
            </a:r>
            <a:r>
              <a:rPr lang="zh-CN" altLang="en-US" b="1" i="1" dirty="0"/>
              <a:t>希望用户能够添加文件但同时不能删除文件</a:t>
            </a:r>
            <a:r>
              <a:rPr lang="en-US" altLang="zh-CN" b="1" i="1" dirty="0"/>
              <a:t>, </a:t>
            </a:r>
            <a:r>
              <a:rPr lang="zh-CN" altLang="en-US" b="1" i="1" dirty="0"/>
              <a:t>则可以</a:t>
            </a:r>
            <a:r>
              <a:rPr lang="zh-CN" altLang="en-US" b="1" i="1" dirty="0" smtClean="0"/>
              <a:t>对</a:t>
            </a:r>
            <a:r>
              <a:rPr lang="zh-CN" altLang="en-US" b="1" i="1" dirty="0"/>
              <a:t>目录</a:t>
            </a:r>
            <a:r>
              <a:rPr lang="zh-CN" altLang="en-US" b="1" i="1" dirty="0" smtClean="0"/>
              <a:t>使用</a:t>
            </a:r>
            <a:r>
              <a:rPr lang="en-US" altLang="zh-CN" b="1" i="1" dirty="0"/>
              <a:t>sticky bit</a:t>
            </a:r>
            <a:r>
              <a:rPr lang="zh-CN" altLang="en-US" b="1" i="1" dirty="0"/>
              <a:t>位</a:t>
            </a:r>
            <a:r>
              <a:rPr lang="en-US" altLang="zh-CN" b="1" i="1" dirty="0"/>
              <a:t>.</a:t>
            </a:r>
            <a:r>
              <a:rPr lang="zh-CN" altLang="en-US" dirty="0"/>
              <a:t> </a:t>
            </a:r>
            <a:r>
              <a:rPr lang="zh-CN" altLang="en-US" b="1" i="1" dirty="0"/>
              <a:t>设置该位后</a:t>
            </a:r>
            <a:r>
              <a:rPr lang="en-US" altLang="zh-CN" b="1" i="1" dirty="0"/>
              <a:t>, </a:t>
            </a:r>
            <a:r>
              <a:rPr lang="zh-CN" altLang="en-US" b="1" i="1" dirty="0" smtClean="0">
                <a:solidFill>
                  <a:srgbClr val="FF0000"/>
                </a:solidFill>
              </a:rPr>
              <a:t>就算其他用户对其中其它目录</a:t>
            </a:r>
            <a:r>
              <a:rPr lang="zh-CN" altLang="en-US" b="1" i="1" dirty="0">
                <a:solidFill>
                  <a:srgbClr val="FF0000"/>
                </a:solidFill>
              </a:rPr>
              <a:t>具有写权限</a:t>
            </a:r>
            <a:r>
              <a:rPr lang="en-US" altLang="zh-CN" b="1" i="1" dirty="0">
                <a:solidFill>
                  <a:srgbClr val="FF0000"/>
                </a:solidFill>
              </a:rPr>
              <a:t>, </a:t>
            </a:r>
            <a:r>
              <a:rPr lang="zh-CN" altLang="en-US" b="1" i="1" dirty="0">
                <a:solidFill>
                  <a:srgbClr val="FF0000"/>
                </a:solidFill>
              </a:rPr>
              <a:t>也不能删除该文件</a:t>
            </a:r>
            <a:r>
              <a:rPr lang="en-US" altLang="zh-CN" b="1" i="1" dirty="0" smtClean="0">
                <a:solidFill>
                  <a:srgbClr val="FF0000"/>
                </a:solidFill>
              </a:rPr>
              <a:t>.</a:t>
            </a:r>
            <a:r>
              <a:rPr lang="zh-CN" altLang="en-US" b="1" i="1" dirty="0" smtClean="0"/>
              <a:t>也就是只能操作自己目录下的东西</a:t>
            </a:r>
            <a:r>
              <a:rPr lang="zh-CN" altLang="en-US" b="1" dirty="0" smtClean="0"/>
              <a:t> </a:t>
            </a:r>
            <a:endParaRPr lang="en-US" altLang="zh-CN" b="1" dirty="0" smtClean="0"/>
          </a:p>
          <a:p>
            <a:pPr lvl="1"/>
            <a:r>
              <a:rPr lang="en-US" altLang="zh-CN" dirty="0" smtClean="0"/>
              <a:t>sticky</a:t>
            </a:r>
            <a:r>
              <a:rPr lang="zh-CN" altLang="en-US" dirty="0"/>
              <a:t>只</a:t>
            </a:r>
            <a:r>
              <a:rPr lang="zh-CN" altLang="en-US" dirty="0" smtClean="0"/>
              <a:t>对目录有效</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setuid</a:t>
            </a:r>
            <a:endParaRPr lang="zh-CN" altLang="en-US" dirty="0"/>
          </a:p>
        </p:txBody>
      </p:sp>
      <p:sp>
        <p:nvSpPr>
          <p:cNvPr id="3" name="内容占位符 2"/>
          <p:cNvSpPr>
            <a:spLocks noGrp="1"/>
          </p:cNvSpPr>
          <p:nvPr>
            <p:ph idx="1"/>
          </p:nvPr>
        </p:nvSpPr>
        <p:spPr/>
        <p:txBody>
          <a:bodyPr/>
          <a:lstStyle/>
          <a:p>
            <a:r>
              <a:rPr lang="en-US" altLang="zh-CN" dirty="0" smtClean="0"/>
              <a:t>Ls –l /system/</a:t>
            </a:r>
            <a:r>
              <a:rPr lang="en-US" altLang="zh-CN" dirty="0" err="1" smtClean="0"/>
              <a:t>xbin</a:t>
            </a:r>
            <a:r>
              <a:rPr lang="en-US" altLang="zh-CN" dirty="0" smtClean="0"/>
              <a:t>/</a:t>
            </a:r>
            <a:endParaRPr lang="en-US" altLang="zh-CN" dirty="0" smtClean="0"/>
          </a:p>
          <a:p>
            <a:pPr lvl="1"/>
            <a:r>
              <a:rPr lang="en-US" altLang="zh-CN" dirty="0"/>
              <a:t>-</a:t>
            </a:r>
            <a:r>
              <a:rPr lang="en-US" altLang="zh-CN" b="1" dirty="0" err="1">
                <a:solidFill>
                  <a:srgbClr val="FF0000"/>
                </a:solidFill>
              </a:rPr>
              <a:t>rws</a:t>
            </a:r>
            <a:r>
              <a:rPr lang="en-US" altLang="zh-CN" dirty="0" err="1"/>
              <a:t>r</a:t>
            </a:r>
            <a:r>
              <a:rPr lang="en-US" altLang="zh-CN" dirty="0"/>
              <a:t>-</a:t>
            </a:r>
            <a:r>
              <a:rPr lang="en-US" altLang="zh-CN" dirty="0" err="1"/>
              <a:t>sr</a:t>
            </a:r>
            <a:r>
              <a:rPr lang="en-US" altLang="zh-CN" dirty="0"/>
              <a:t>-x 1 root shell 11088 2009-01-01 08:00 /system/</a:t>
            </a:r>
            <a:r>
              <a:rPr lang="en-US" altLang="zh-CN" dirty="0" err="1"/>
              <a:t>xbin</a:t>
            </a:r>
            <a:r>
              <a:rPr lang="en-US" altLang="zh-CN" dirty="0"/>
              <a:t>/</a:t>
            </a:r>
            <a:r>
              <a:rPr lang="en-US" altLang="zh-CN" dirty="0" err="1"/>
              <a:t>su</a:t>
            </a:r>
            <a:endParaRPr lang="en-US" altLang="zh-CN" dirty="0"/>
          </a:p>
          <a:p>
            <a:pPr lvl="1"/>
            <a:r>
              <a:rPr lang="en-US" altLang="zh-CN" dirty="0"/>
              <a:t>6755 -</a:t>
            </a:r>
            <a:r>
              <a:rPr lang="en-US" altLang="zh-CN" b="1" dirty="0" err="1">
                <a:solidFill>
                  <a:srgbClr val="FF0000"/>
                </a:solidFill>
              </a:rPr>
              <a:t>rws</a:t>
            </a:r>
            <a:r>
              <a:rPr lang="en-US" altLang="zh-CN" dirty="0" err="1"/>
              <a:t>r</a:t>
            </a:r>
            <a:r>
              <a:rPr lang="en-US" altLang="zh-CN" dirty="0"/>
              <a:t>-</a:t>
            </a:r>
            <a:r>
              <a:rPr lang="en-US" altLang="zh-CN" dirty="0" err="1"/>
              <a:t>sr</a:t>
            </a:r>
            <a:r>
              <a:rPr lang="en-US" altLang="zh-CN" dirty="0"/>
              <a:t>-x 1 root shell  11088 2009-01-01 08:00 </a:t>
            </a:r>
            <a:r>
              <a:rPr lang="en-US" altLang="zh-CN" dirty="0" err="1" smtClean="0"/>
              <a:t>su</a:t>
            </a:r>
            <a:endParaRPr lang="en-US" altLang="zh-CN" dirty="0" smtClean="0"/>
          </a:p>
          <a:p>
            <a:pPr lvl="1"/>
            <a:r>
              <a:rPr lang="en-US" altLang="zh-CN" dirty="0" smtClean="0"/>
              <a:t>Effective id</a:t>
            </a:r>
            <a:endParaRPr lang="en-US" altLang="zh-CN" dirty="0" smtClean="0"/>
          </a:p>
          <a:p>
            <a:pPr lvl="2"/>
            <a:r>
              <a:rPr lang="en-US" altLang="zh-CN" dirty="0" smtClean="0"/>
              <a:t>Root</a:t>
            </a:r>
            <a:endParaRPr lang="en-US" altLang="zh-CN" dirty="0" smtClean="0"/>
          </a:p>
          <a:p>
            <a:pPr lvl="2"/>
            <a:r>
              <a:rPr lang="en-US" altLang="zh-CN" dirty="0" smtClean="0"/>
              <a:t>Root </a:t>
            </a:r>
            <a:r>
              <a:rPr lang="en-US" altLang="zh-CN" dirty="0" err="1" smtClean="0"/>
              <a:t>setuid</a:t>
            </a:r>
            <a:r>
              <a:rPr lang="en-US" altLang="zh-CN" dirty="0" smtClean="0"/>
              <a:t> </a:t>
            </a:r>
            <a:r>
              <a:rPr lang="en-US" altLang="zh-CN" dirty="0" err="1" smtClean="0"/>
              <a:t>execv</a:t>
            </a:r>
            <a:r>
              <a:rPr lang="en-US" altLang="zh-CN" dirty="0" smtClean="0"/>
              <a:t>(sh...)</a:t>
            </a:r>
            <a:endParaRPr lang="en-US" altLang="zh-CN" dirty="0" smtClean="0"/>
          </a:p>
          <a:p>
            <a:pPr lvl="1"/>
            <a:r>
              <a:rPr lang="en-US" altLang="zh-CN" b="1" dirty="0" err="1" smtClean="0"/>
              <a:t>Setuid</a:t>
            </a:r>
            <a:r>
              <a:rPr lang="en-US" altLang="zh-CN" b="1" dirty="0" smtClean="0"/>
              <a:t>() </a:t>
            </a:r>
            <a:r>
              <a:rPr lang="en-US" altLang="zh-CN" b="1" dirty="0" err="1" smtClean="0"/>
              <a:t>syscall</a:t>
            </a:r>
            <a:r>
              <a:rPr lang="en-US" altLang="zh-CN" b="1" dirty="0" smtClean="0"/>
              <a:t>(</a:t>
            </a:r>
            <a:r>
              <a:rPr lang="zh-CN" altLang="en-US" b="1" dirty="0" smtClean="0"/>
              <a:t>注意返回值</a:t>
            </a:r>
            <a:r>
              <a:rPr lang="en-US" altLang="zh-CN" b="1" dirty="0" smtClean="0"/>
              <a:t>)</a:t>
            </a:r>
            <a:endParaRPr lang="en-US" altLang="zh-CN" b="1" dirty="0" smtClean="0"/>
          </a:p>
          <a:p>
            <a:pPr lvl="1"/>
            <a:r>
              <a:rPr lang="zh-CN" altLang="en-US" b="1" dirty="0" smtClean="0"/>
              <a:t>案例：</a:t>
            </a:r>
            <a:endParaRPr lang="en-US" altLang="zh-CN" b="1" dirty="0" smtClean="0"/>
          </a:p>
          <a:p>
            <a:pPr lvl="2"/>
            <a:r>
              <a:rPr lang="en-US" altLang="zh-CN" b="1" dirty="0" smtClean="0"/>
              <a:t>2012</a:t>
            </a:r>
            <a:r>
              <a:rPr lang="zh-CN" altLang="en-US" b="1" dirty="0" smtClean="0"/>
              <a:t>年，</a:t>
            </a:r>
            <a:r>
              <a:rPr lang="en-US" altLang="zh-CN" b="1" dirty="0" smtClean="0"/>
              <a:t>XX</a:t>
            </a:r>
            <a:r>
              <a:rPr lang="zh-CN" altLang="en-US" b="1" dirty="0" smtClean="0"/>
              <a:t>手机美国后门安全事件</a:t>
            </a:r>
            <a:endParaRPr lang="en-US" altLang="zh-CN" b="1" dirty="0" smtClean="0"/>
          </a:p>
          <a:p>
            <a:pPr lvl="2"/>
            <a:r>
              <a:rPr lang="en-US" altLang="zh-CN" b="1" dirty="0" smtClean="0"/>
              <a:t>2010</a:t>
            </a:r>
            <a:r>
              <a:rPr lang="zh-CN" altLang="en-US" b="1" dirty="0" smtClean="0"/>
              <a:t>年，</a:t>
            </a:r>
            <a:r>
              <a:rPr lang="en-US" altLang="zh-CN" b="1" dirty="0" smtClean="0"/>
              <a:t>Android </a:t>
            </a:r>
            <a:r>
              <a:rPr lang="en-US" altLang="zh-CN" b="1" dirty="0" err="1" smtClean="0"/>
              <a:t>adb</a:t>
            </a:r>
            <a:r>
              <a:rPr lang="zh-CN" altLang="en-US" b="1" dirty="0" smtClean="0"/>
              <a:t>提权安全漏洞</a:t>
            </a:r>
            <a:endParaRPr lang="en-US" altLang="zh-CN" b="1" dirty="0"/>
          </a:p>
          <a:p>
            <a:endParaRPr lang="zh-CN" altLang="en-US" dirty="0"/>
          </a:p>
        </p:txBody>
      </p:sp>
      <p:pic>
        <p:nvPicPr>
          <p:cNvPr id="4" name="图片 3"/>
          <p:cNvPicPr>
            <a:picLocks noChangeAspect="1"/>
          </p:cNvPicPr>
          <p:nvPr/>
        </p:nvPicPr>
        <p:blipFill>
          <a:blip r:embed="rId1"/>
          <a:stretch>
            <a:fillRect/>
          </a:stretch>
        </p:blipFill>
        <p:spPr>
          <a:xfrm>
            <a:off x="7140633" y="3097982"/>
            <a:ext cx="3541740" cy="356605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setgid</a:t>
            </a:r>
            <a:endParaRPr lang="zh-CN" altLang="en-US" dirty="0"/>
          </a:p>
        </p:txBody>
      </p:sp>
      <p:sp>
        <p:nvSpPr>
          <p:cNvPr id="3" name="内容占位符 2"/>
          <p:cNvSpPr>
            <a:spLocks noGrp="1"/>
          </p:cNvSpPr>
          <p:nvPr>
            <p:ph idx="1"/>
          </p:nvPr>
        </p:nvSpPr>
        <p:spPr/>
        <p:txBody>
          <a:bodyPr/>
          <a:lstStyle/>
          <a:p>
            <a:r>
              <a:rPr lang="en-US" altLang="zh-CN" dirty="0" smtClean="0"/>
              <a:t>Ls –</a:t>
            </a:r>
            <a:r>
              <a:rPr lang="en-US" altLang="zh-CN" dirty="0" err="1" smtClean="0"/>
              <a:t>ld</a:t>
            </a:r>
            <a:r>
              <a:rPr lang="en-US" altLang="zh-CN" dirty="0" smtClean="0"/>
              <a:t> /data/</a:t>
            </a:r>
            <a:r>
              <a:rPr lang="en-US" altLang="zh-CN" dirty="0" err="1" smtClean="0"/>
              <a:t>misc</a:t>
            </a:r>
            <a:endParaRPr lang="en-US" altLang="zh-CN" dirty="0" smtClean="0"/>
          </a:p>
          <a:p>
            <a:pPr lvl="1"/>
            <a:r>
              <a:rPr lang="de-DE" altLang="zh-CN" sz="2000" dirty="0"/>
              <a:t>drwxrwx</a:t>
            </a:r>
            <a:r>
              <a:rPr lang="de-DE" altLang="zh-CN" sz="2000" b="1" dirty="0">
                <a:solidFill>
                  <a:srgbClr val="FF0000"/>
                </a:solidFill>
              </a:rPr>
              <a:t>--</a:t>
            </a:r>
            <a:r>
              <a:rPr lang="de-DE" altLang="zh-CN" sz="2000" b="1" dirty="0" smtClean="0">
                <a:solidFill>
                  <a:srgbClr val="FF0000"/>
                </a:solidFill>
              </a:rPr>
              <a:t>t </a:t>
            </a:r>
            <a:r>
              <a:rPr lang="de-DE" altLang="zh-CN" sz="2000" dirty="0"/>
              <a:t>62 </a:t>
            </a:r>
            <a:r>
              <a:rPr lang="de-DE" altLang="zh-CN" sz="2000" dirty="0" smtClean="0"/>
              <a:t>system   </a:t>
            </a:r>
            <a:r>
              <a:rPr lang="de-DE" altLang="zh-CN" sz="2000" dirty="0"/>
              <a:t>misc      3452 2022-03-12 15:50 </a:t>
            </a:r>
            <a:r>
              <a:rPr lang="de-DE" altLang="zh-CN" sz="2000" b="1" dirty="0" smtClean="0">
                <a:solidFill>
                  <a:srgbClr val="FF0000"/>
                </a:solidFill>
              </a:rPr>
              <a:t>/</a:t>
            </a:r>
            <a:r>
              <a:rPr lang="en-US" altLang="zh-CN" sz="2000" b="1" dirty="0" smtClean="0">
                <a:solidFill>
                  <a:srgbClr val="FF0000"/>
                </a:solidFill>
              </a:rPr>
              <a:t>data/</a:t>
            </a:r>
            <a:r>
              <a:rPr lang="de-DE" altLang="zh-CN" sz="2000" b="1" dirty="0" smtClean="0">
                <a:solidFill>
                  <a:srgbClr val="FF0000"/>
                </a:solidFill>
              </a:rPr>
              <a:t>misc</a:t>
            </a:r>
            <a:endParaRPr lang="de-DE" altLang="zh-CN" sz="2000" b="1" dirty="0" smtClean="0">
              <a:solidFill>
                <a:srgbClr val="FF0000"/>
              </a:solidFill>
            </a:endParaRPr>
          </a:p>
          <a:p>
            <a:r>
              <a:rPr lang="en-US" altLang="zh-CN" sz="2400" dirty="0" smtClean="0"/>
              <a:t>Ls –</a:t>
            </a:r>
            <a:r>
              <a:rPr lang="en-US" altLang="zh-CN" sz="2400" dirty="0" err="1" smtClean="0"/>
              <a:t>ld</a:t>
            </a:r>
            <a:r>
              <a:rPr lang="en-US" altLang="zh-CN" sz="2400" dirty="0"/>
              <a:t> </a:t>
            </a:r>
            <a:r>
              <a:rPr lang="en-US" altLang="zh-CN" sz="2400" dirty="0" smtClean="0"/>
              <a:t>/data/</a:t>
            </a:r>
            <a:r>
              <a:rPr lang="en-US" altLang="zh-CN" sz="2400" dirty="0" err="1" smtClean="0"/>
              <a:t>misc</a:t>
            </a:r>
            <a:r>
              <a:rPr lang="en-US" altLang="zh-CN" sz="2400" dirty="0" smtClean="0"/>
              <a:t>/</a:t>
            </a:r>
            <a:r>
              <a:rPr lang="en-US" altLang="zh-CN" sz="2400" dirty="0" err="1" smtClean="0"/>
              <a:t>adb</a:t>
            </a:r>
            <a:endParaRPr lang="en-US" altLang="zh-CN" sz="2400" dirty="0" smtClean="0"/>
          </a:p>
          <a:p>
            <a:pPr lvl="1"/>
            <a:r>
              <a:rPr lang="en-US" altLang="zh-CN" sz="2000" dirty="0" err="1"/>
              <a:t>drwx</a:t>
            </a:r>
            <a:r>
              <a:rPr lang="en-US" altLang="zh-CN" sz="2000" b="1" dirty="0" err="1">
                <a:solidFill>
                  <a:srgbClr val="FF0000"/>
                </a:solidFill>
              </a:rPr>
              <a:t>r</a:t>
            </a:r>
            <a:r>
              <a:rPr lang="en-US" altLang="zh-CN" sz="2000" b="1" dirty="0">
                <a:solidFill>
                  <a:srgbClr val="FF0000"/>
                </a:solidFill>
              </a:rPr>
              <a:t>-s</a:t>
            </a:r>
            <a:r>
              <a:rPr lang="en-US" altLang="zh-CN" sz="2000" dirty="0"/>
              <a:t>--- 2 system </a:t>
            </a:r>
            <a:r>
              <a:rPr lang="en-US" altLang="zh-CN" sz="2000" b="1" dirty="0">
                <a:solidFill>
                  <a:srgbClr val="FF0000"/>
                </a:solidFill>
              </a:rPr>
              <a:t>shell</a:t>
            </a:r>
            <a:r>
              <a:rPr lang="en-US" altLang="zh-CN" sz="2000" dirty="0"/>
              <a:t> 3452 2022-03-16 12:33 </a:t>
            </a:r>
            <a:r>
              <a:rPr lang="en-US" altLang="zh-CN" sz="2000" b="1" dirty="0">
                <a:solidFill>
                  <a:srgbClr val="FF0000"/>
                </a:solidFill>
              </a:rPr>
              <a:t>/</a:t>
            </a:r>
            <a:r>
              <a:rPr lang="en-US" altLang="zh-CN" sz="2000" b="1" dirty="0" smtClean="0">
                <a:solidFill>
                  <a:srgbClr val="FF0000"/>
                </a:solidFill>
              </a:rPr>
              <a:t>data/</a:t>
            </a:r>
            <a:r>
              <a:rPr lang="en-US" altLang="zh-CN" sz="2000" b="1" dirty="0" err="1" smtClean="0">
                <a:solidFill>
                  <a:srgbClr val="FF0000"/>
                </a:solidFill>
              </a:rPr>
              <a:t>misc</a:t>
            </a:r>
            <a:r>
              <a:rPr lang="en-US" altLang="zh-CN" sz="2000" b="1" dirty="0" smtClean="0">
                <a:solidFill>
                  <a:srgbClr val="FF0000"/>
                </a:solidFill>
              </a:rPr>
              <a:t>/</a:t>
            </a:r>
            <a:r>
              <a:rPr lang="en-US" altLang="zh-CN" sz="2000" b="1" dirty="0" err="1" smtClean="0">
                <a:solidFill>
                  <a:srgbClr val="FF0000"/>
                </a:solidFill>
              </a:rPr>
              <a:t>adb</a:t>
            </a:r>
            <a:endParaRPr lang="en-US" altLang="zh-CN" sz="2000" b="1" dirty="0" smtClean="0">
              <a:solidFill>
                <a:srgbClr val="FF0000"/>
              </a:solidFill>
            </a:endParaRPr>
          </a:p>
          <a:p>
            <a:r>
              <a:rPr lang="en-US" altLang="zh-CN" sz="2400" dirty="0" smtClean="0"/>
              <a:t>Root</a:t>
            </a:r>
            <a:r>
              <a:rPr lang="zh-CN" altLang="en-US" sz="2400" dirty="0" smtClean="0"/>
              <a:t>用户创建新文件</a:t>
            </a:r>
            <a:r>
              <a:rPr lang="en-US" altLang="zh-CN" sz="2400" dirty="0" smtClean="0"/>
              <a:t>touch test</a:t>
            </a:r>
            <a:endParaRPr lang="en-US" altLang="zh-CN" sz="2400" dirty="0" smtClean="0"/>
          </a:p>
          <a:p>
            <a:pPr lvl="1"/>
            <a:r>
              <a:rPr lang="en-US" altLang="zh-CN" sz="2000" dirty="0"/>
              <a:t>-</a:t>
            </a:r>
            <a:r>
              <a:rPr lang="en-US" altLang="zh-CN" sz="2000" dirty="0" err="1"/>
              <a:t>rw-rw-rw</a:t>
            </a:r>
            <a:r>
              <a:rPr lang="en-US" altLang="zh-CN" sz="2000" dirty="0"/>
              <a:t>- 1 root </a:t>
            </a:r>
            <a:r>
              <a:rPr lang="en-US" altLang="zh-CN" sz="2000" b="1" dirty="0">
                <a:solidFill>
                  <a:srgbClr val="FF0000"/>
                </a:solidFill>
              </a:rPr>
              <a:t>shell</a:t>
            </a:r>
            <a:r>
              <a:rPr lang="en-US" altLang="zh-CN" sz="2000" dirty="0"/>
              <a:t> 0 2022-03-16 12:33 </a:t>
            </a:r>
            <a:r>
              <a:rPr lang="en-US" altLang="zh-CN" sz="2000" b="1" dirty="0">
                <a:solidFill>
                  <a:srgbClr val="FF0000"/>
                </a:solidFill>
              </a:rPr>
              <a:t>test</a:t>
            </a:r>
            <a:endParaRPr lang="zh-CN" altLang="en-US" sz="2000" b="1" dirty="0">
              <a:solidFill>
                <a:srgbClr val="FF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Stiky</a:t>
            </a:r>
            <a:r>
              <a:rPr lang="en-US" altLang="zh-CN" dirty="0" smtClean="0"/>
              <a:t> bit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Sticky Bit</a:t>
            </a:r>
            <a:r>
              <a:rPr lang="zh-CN" altLang="en-US" dirty="0"/>
              <a:t>只能设定到</a:t>
            </a:r>
            <a:r>
              <a:rPr lang="en-US" altLang="zh-CN" dirty="0" smtClean="0"/>
              <a:t>Others</a:t>
            </a:r>
            <a:r>
              <a:rPr lang="zh-CN" altLang="en-US" dirty="0" smtClean="0"/>
              <a:t>组上</a:t>
            </a:r>
            <a:r>
              <a:rPr lang="zh-CN" altLang="en-US" dirty="0"/>
              <a:t>，在显示上替代了原先的</a:t>
            </a:r>
            <a:r>
              <a:rPr lang="en-US" altLang="zh-CN" dirty="0"/>
              <a:t>x</a:t>
            </a:r>
            <a:r>
              <a:rPr lang="zh-CN" altLang="en-US" dirty="0"/>
              <a:t>执行</a:t>
            </a:r>
            <a:r>
              <a:rPr lang="zh-CN" altLang="en-US" dirty="0" smtClean="0"/>
              <a:t>选项</a:t>
            </a:r>
            <a:endParaRPr lang="en-US" altLang="zh-CN" dirty="0" smtClean="0"/>
          </a:p>
          <a:p>
            <a:pPr lvl="1"/>
            <a:r>
              <a:rPr lang="zh-CN" altLang="en-US" b="1" dirty="0">
                <a:solidFill>
                  <a:srgbClr val="FF0000"/>
                </a:solidFill>
              </a:rPr>
              <a:t>如果本来在该位上有</a:t>
            </a:r>
            <a:r>
              <a:rPr lang="en-US" altLang="zh-CN" b="1" dirty="0">
                <a:solidFill>
                  <a:srgbClr val="FF0000"/>
                </a:solidFill>
              </a:rPr>
              <a:t>x, </a:t>
            </a:r>
            <a:r>
              <a:rPr lang="zh-CN" altLang="en-US" b="1" dirty="0">
                <a:solidFill>
                  <a:srgbClr val="FF0000"/>
                </a:solidFill>
              </a:rPr>
              <a:t>则这些特殊标志显示为小写字母 </a:t>
            </a:r>
            <a:r>
              <a:rPr lang="en-US" altLang="zh-CN" b="1" dirty="0">
                <a:solidFill>
                  <a:srgbClr val="FF0000"/>
                </a:solidFill>
              </a:rPr>
              <a:t>(s, s, t). </a:t>
            </a:r>
            <a:r>
              <a:rPr lang="zh-CN" altLang="en-US" b="1" dirty="0">
                <a:solidFill>
                  <a:srgbClr val="FF0000"/>
                </a:solidFill>
              </a:rPr>
              <a:t>否则</a:t>
            </a:r>
            <a:r>
              <a:rPr lang="en-US" altLang="zh-CN" b="1" dirty="0">
                <a:solidFill>
                  <a:srgbClr val="FF0000"/>
                </a:solidFill>
              </a:rPr>
              <a:t>, </a:t>
            </a:r>
            <a:r>
              <a:rPr lang="zh-CN" altLang="en-US" b="1" dirty="0">
                <a:solidFill>
                  <a:srgbClr val="FF0000"/>
                </a:solidFill>
              </a:rPr>
              <a:t>显示为大写字母 </a:t>
            </a:r>
            <a:r>
              <a:rPr lang="en-US" altLang="zh-CN" b="1" dirty="0">
                <a:solidFill>
                  <a:srgbClr val="FF0000"/>
                </a:solidFill>
              </a:rPr>
              <a:t>(S, S, T</a:t>
            </a:r>
            <a:r>
              <a:rPr lang="en-US" altLang="zh-CN" b="1" dirty="0" smtClean="0">
                <a:solidFill>
                  <a:srgbClr val="FF0000"/>
                </a:solidFill>
              </a:rPr>
              <a:t>)</a:t>
            </a:r>
            <a:endParaRPr lang="en-US" altLang="zh-CN" dirty="0" smtClean="0">
              <a:solidFill>
                <a:srgbClr val="FF0000"/>
              </a:solidFill>
            </a:endParaRPr>
          </a:p>
          <a:p>
            <a:r>
              <a:rPr lang="zh-CN" altLang="en-US" dirty="0"/>
              <a:t>正常</a:t>
            </a:r>
            <a:r>
              <a:rPr lang="en-US" altLang="zh-CN" dirty="0"/>
              <a:t>Sticky Bit</a:t>
            </a:r>
            <a:r>
              <a:rPr lang="zh-CN" altLang="en-US" dirty="0"/>
              <a:t>会显示为</a:t>
            </a:r>
            <a:r>
              <a:rPr lang="en-US" altLang="zh-CN" dirty="0"/>
              <a:t>t</a:t>
            </a:r>
            <a:r>
              <a:rPr lang="zh-CN" altLang="en-US" dirty="0"/>
              <a:t>，如果缺少了</a:t>
            </a:r>
            <a:r>
              <a:rPr lang="en-US" altLang="zh-CN" dirty="0"/>
              <a:t>x</a:t>
            </a:r>
            <a:r>
              <a:rPr lang="zh-CN" altLang="en-US" dirty="0"/>
              <a:t>权限，加上</a:t>
            </a:r>
            <a:r>
              <a:rPr lang="en-US" altLang="zh-CN" dirty="0"/>
              <a:t>Stick Bit</a:t>
            </a:r>
            <a:r>
              <a:rPr lang="zh-CN" altLang="en-US" dirty="0"/>
              <a:t>时，在</a:t>
            </a:r>
            <a:r>
              <a:rPr lang="en-US" altLang="zh-CN" dirty="0"/>
              <a:t>Linux</a:t>
            </a:r>
            <a:r>
              <a:rPr lang="zh-CN" altLang="en-US" dirty="0"/>
              <a:t>下会显示为</a:t>
            </a:r>
            <a:r>
              <a:rPr lang="en-US" altLang="zh-CN" dirty="0"/>
              <a:t>T</a:t>
            </a:r>
            <a:r>
              <a:rPr lang="zh-CN" altLang="en-US" dirty="0"/>
              <a:t>，表示此文件或者目录的</a:t>
            </a:r>
            <a:r>
              <a:rPr lang="en-US" altLang="zh-CN" dirty="0"/>
              <a:t>Others</a:t>
            </a:r>
            <a:r>
              <a:rPr lang="zh-CN" altLang="en-US" dirty="0"/>
              <a:t>缺少</a:t>
            </a:r>
            <a:r>
              <a:rPr lang="en-US" altLang="zh-CN" dirty="0"/>
              <a:t>x</a:t>
            </a:r>
            <a:r>
              <a:rPr lang="zh-CN" altLang="en-US" dirty="0"/>
              <a:t>权限</a:t>
            </a:r>
            <a:r>
              <a:rPr lang="zh-CN" altLang="en-US" dirty="0" smtClean="0"/>
              <a:t>。</a:t>
            </a:r>
            <a:endParaRPr lang="en-US" altLang="zh-CN" dirty="0" smtClean="0"/>
          </a:p>
          <a:p>
            <a:r>
              <a:rPr lang="zh-CN" altLang="en-US" dirty="0"/>
              <a:t>拥有</a:t>
            </a:r>
            <a:r>
              <a:rPr lang="en-US" altLang="zh-CN" dirty="0"/>
              <a:t>Sticky Bit</a:t>
            </a:r>
            <a:r>
              <a:rPr lang="zh-CN" altLang="en-US" dirty="0"/>
              <a:t>的目录，对于非</a:t>
            </a:r>
            <a:r>
              <a:rPr lang="en-US" altLang="zh-CN" dirty="0"/>
              <a:t>Owner</a:t>
            </a:r>
            <a:r>
              <a:rPr lang="zh-CN" altLang="en-US" dirty="0"/>
              <a:t>的其他用户</a:t>
            </a:r>
            <a:r>
              <a:rPr lang="zh-CN" altLang="en-US" dirty="0" smtClean="0"/>
              <a:t>，哪怕对文件有</a:t>
            </a:r>
            <a:r>
              <a:rPr lang="en-US" altLang="zh-CN" dirty="0" err="1" smtClean="0"/>
              <a:t>rwx</a:t>
            </a:r>
            <a:r>
              <a:rPr lang="zh-CN" altLang="en-US" dirty="0" smtClean="0"/>
              <a:t>权限也</a:t>
            </a:r>
            <a:r>
              <a:rPr lang="zh-CN" altLang="en-US" dirty="0"/>
              <a:t>无法删除此目录下拥有权限的</a:t>
            </a:r>
            <a:r>
              <a:rPr lang="zh-CN" altLang="en-US" dirty="0" smtClean="0"/>
              <a:t>文件</a:t>
            </a:r>
            <a:endParaRPr lang="en-US" altLang="zh-CN" dirty="0" smtClean="0"/>
          </a:p>
          <a:p>
            <a:r>
              <a:rPr lang="en-US" altLang="zh-CN" dirty="0"/>
              <a:t>Linux</a:t>
            </a:r>
            <a:r>
              <a:rPr lang="zh-CN" altLang="en-US" dirty="0"/>
              <a:t>下，</a:t>
            </a:r>
            <a:r>
              <a:rPr lang="en-US" altLang="zh-CN" dirty="0"/>
              <a:t>Sticky bit</a:t>
            </a:r>
            <a:r>
              <a:rPr lang="zh-CN" altLang="en-US" dirty="0"/>
              <a:t>主要作用于目录，保证目录下</a:t>
            </a:r>
            <a:r>
              <a:rPr lang="en-US" altLang="zh-CN" dirty="0"/>
              <a:t>Others</a:t>
            </a:r>
            <a:r>
              <a:rPr lang="zh-CN" altLang="en-US" dirty="0"/>
              <a:t>组的用户不会将一些使用中的临时文件删除，同一</a:t>
            </a:r>
            <a:r>
              <a:rPr lang="en-US" altLang="zh-CN" dirty="0"/>
              <a:t>Group</a:t>
            </a:r>
            <a:r>
              <a:rPr lang="zh-CN" altLang="en-US" dirty="0"/>
              <a:t>的用户可以进行操作。</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Stiky</a:t>
            </a:r>
            <a:r>
              <a:rPr lang="en-US" altLang="zh-CN" dirty="0" smtClean="0"/>
              <a:t> bit</a:t>
            </a:r>
            <a:endParaRPr lang="zh-CN" altLang="en-US" dirty="0"/>
          </a:p>
        </p:txBody>
      </p:sp>
      <p:pic>
        <p:nvPicPr>
          <p:cNvPr id="1026" name="Picture 2" descr="在这里插入图片描述"/>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01366" y="1825625"/>
            <a:ext cx="7025859" cy="39708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Stiky</a:t>
            </a:r>
            <a:r>
              <a:rPr lang="en-US" altLang="zh-CN" dirty="0" smtClean="0"/>
              <a:t> bit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ls –l /data/</a:t>
            </a:r>
            <a:r>
              <a:rPr lang="en-US" altLang="zh-CN" dirty="0" err="1" smtClean="0"/>
              <a:t>misc</a:t>
            </a:r>
            <a:endParaRPr lang="en-US" altLang="zh-CN" dirty="0" smtClean="0"/>
          </a:p>
          <a:p>
            <a:pPr lvl="1"/>
            <a:r>
              <a:rPr lang="en-US" altLang="zh-CN" dirty="0" err="1"/>
              <a:t>drwxrwx</a:t>
            </a:r>
            <a:r>
              <a:rPr lang="en-US" altLang="zh-CN" dirty="0"/>
              <a:t>---  3 </a:t>
            </a:r>
            <a:r>
              <a:rPr lang="en-US" altLang="zh-CN" dirty="0" err="1">
                <a:solidFill>
                  <a:srgbClr val="FF0000"/>
                </a:solidFill>
              </a:rPr>
              <a:t>nfc</a:t>
            </a:r>
            <a:r>
              <a:rPr lang="en-US" altLang="zh-CN" dirty="0">
                <a:solidFill>
                  <a:srgbClr val="FF0000"/>
                </a:solidFill>
              </a:rPr>
              <a:t>          </a:t>
            </a:r>
            <a:r>
              <a:rPr lang="en-US" altLang="zh-CN" dirty="0" err="1">
                <a:solidFill>
                  <a:srgbClr val="FF0000"/>
                </a:solidFill>
              </a:rPr>
              <a:t>nfc</a:t>
            </a:r>
            <a:r>
              <a:rPr lang="en-US" altLang="zh-CN" dirty="0">
                <a:solidFill>
                  <a:srgbClr val="FF0000"/>
                </a:solidFill>
              </a:rPr>
              <a:t>          </a:t>
            </a:r>
            <a:r>
              <a:rPr lang="en-US" altLang="zh-CN" dirty="0"/>
              <a:t>3452 2022-03-12 15:50 </a:t>
            </a:r>
            <a:r>
              <a:rPr lang="en-US" altLang="zh-CN" dirty="0" err="1"/>
              <a:t>nfc</a:t>
            </a:r>
            <a:endParaRPr lang="en-US" altLang="zh-CN" dirty="0"/>
          </a:p>
          <a:p>
            <a:pPr lvl="1"/>
            <a:r>
              <a:rPr lang="en-US" altLang="zh-CN" dirty="0" err="1"/>
              <a:t>drwxrwx</a:t>
            </a:r>
            <a:r>
              <a:rPr lang="en-US" altLang="zh-CN" dirty="0"/>
              <a:t>---  2 </a:t>
            </a:r>
            <a:r>
              <a:rPr lang="en-US" altLang="zh-CN" dirty="0">
                <a:solidFill>
                  <a:srgbClr val="FF0000"/>
                </a:solidFill>
              </a:rPr>
              <a:t>system       </a:t>
            </a:r>
            <a:r>
              <a:rPr lang="en-US" altLang="zh-CN" dirty="0" err="1">
                <a:solidFill>
                  <a:srgbClr val="FF0000"/>
                </a:solidFill>
              </a:rPr>
              <a:t>vpn</a:t>
            </a:r>
            <a:r>
              <a:rPr lang="en-US" altLang="zh-CN" dirty="0">
                <a:solidFill>
                  <a:srgbClr val="FF0000"/>
                </a:solidFill>
              </a:rPr>
              <a:t>          </a:t>
            </a:r>
            <a:r>
              <a:rPr lang="en-US" altLang="zh-CN" dirty="0"/>
              <a:t>3452 2022-03-12 15:50 </a:t>
            </a:r>
            <a:r>
              <a:rPr lang="en-US" altLang="zh-CN" dirty="0" err="1"/>
              <a:t>vpn</a:t>
            </a:r>
            <a:endParaRPr lang="en-US" altLang="zh-CN" dirty="0"/>
          </a:p>
          <a:p>
            <a:pPr lvl="1"/>
            <a:r>
              <a:rPr lang="en-US" altLang="zh-CN" dirty="0" err="1"/>
              <a:t>drwxrwx</a:t>
            </a:r>
            <a:r>
              <a:rPr lang="en-US" altLang="zh-CN" dirty="0"/>
              <a:t>---  4 </a:t>
            </a:r>
            <a:r>
              <a:rPr lang="en-US" altLang="zh-CN" dirty="0" err="1">
                <a:solidFill>
                  <a:srgbClr val="FF0000"/>
                </a:solidFill>
              </a:rPr>
              <a:t>wifi</a:t>
            </a:r>
            <a:r>
              <a:rPr lang="en-US" altLang="zh-CN" dirty="0">
                <a:solidFill>
                  <a:srgbClr val="FF0000"/>
                </a:solidFill>
              </a:rPr>
              <a:t>         </a:t>
            </a:r>
            <a:r>
              <a:rPr lang="en-US" altLang="zh-CN" dirty="0" err="1">
                <a:solidFill>
                  <a:srgbClr val="FF0000"/>
                </a:solidFill>
              </a:rPr>
              <a:t>wifi</a:t>
            </a:r>
            <a:r>
              <a:rPr lang="en-US" altLang="zh-CN" dirty="0">
                <a:solidFill>
                  <a:srgbClr val="FF0000"/>
                </a:solidFill>
              </a:rPr>
              <a:t>         </a:t>
            </a:r>
            <a:r>
              <a:rPr lang="en-US" altLang="zh-CN" dirty="0"/>
              <a:t>3452 2022-03-12 15:50 </a:t>
            </a:r>
            <a:r>
              <a:rPr lang="en-US" altLang="zh-CN" dirty="0" err="1" smtClean="0"/>
              <a:t>wifi</a:t>
            </a:r>
            <a:endParaRPr lang="en-US" altLang="zh-CN" dirty="0" smtClean="0"/>
          </a:p>
          <a:p>
            <a:r>
              <a:rPr lang="en-US" altLang="zh-CN" dirty="0" smtClean="0"/>
              <a:t>ls –</a:t>
            </a:r>
            <a:r>
              <a:rPr lang="en-US" altLang="zh-CN" dirty="0" err="1" smtClean="0"/>
              <a:t>ld</a:t>
            </a:r>
            <a:r>
              <a:rPr lang="en-US" altLang="zh-CN" dirty="0" smtClean="0"/>
              <a:t> /data/</a:t>
            </a:r>
            <a:r>
              <a:rPr lang="en-US" altLang="zh-CN" dirty="0" err="1" smtClean="0"/>
              <a:t>misc</a:t>
            </a:r>
            <a:endParaRPr lang="en-US" altLang="zh-CN" dirty="0" smtClean="0"/>
          </a:p>
          <a:p>
            <a:r>
              <a:rPr lang="de-DE" altLang="zh-CN" sz="2400" b="1" dirty="0" smtClean="0"/>
              <a:t>drwxrwx</a:t>
            </a:r>
            <a:r>
              <a:rPr lang="de-DE" altLang="zh-CN" sz="2400" b="1" dirty="0" smtClean="0">
                <a:solidFill>
                  <a:srgbClr val="FF0000"/>
                </a:solidFill>
              </a:rPr>
              <a:t>--t </a:t>
            </a:r>
            <a:r>
              <a:rPr lang="de-DE" altLang="zh-CN" sz="2400" b="1" dirty="0" smtClean="0"/>
              <a:t>62 </a:t>
            </a:r>
            <a:r>
              <a:rPr lang="de-DE" altLang="zh-CN" sz="2400" b="1" dirty="0">
                <a:solidFill>
                  <a:srgbClr val="FF0000"/>
                </a:solidFill>
              </a:rPr>
              <a:t>system</a:t>
            </a:r>
            <a:r>
              <a:rPr lang="de-DE" altLang="zh-CN" sz="2400" b="1" dirty="0"/>
              <a:t> </a:t>
            </a:r>
            <a:r>
              <a:rPr lang="de-DE" altLang="zh-CN" sz="2400" b="1" dirty="0">
                <a:solidFill>
                  <a:srgbClr val="FF0000"/>
                </a:solidFill>
              </a:rPr>
              <a:t>misc</a:t>
            </a:r>
            <a:r>
              <a:rPr lang="de-DE" altLang="zh-CN" sz="2400" b="1" dirty="0"/>
              <a:t> 3452 2022-03-12 15:50 </a:t>
            </a:r>
            <a:r>
              <a:rPr lang="de-DE" altLang="zh-CN" sz="2400" b="1" dirty="0">
                <a:solidFill>
                  <a:srgbClr val="FF0000"/>
                </a:solidFill>
              </a:rPr>
              <a:t>/</a:t>
            </a:r>
            <a:r>
              <a:rPr lang="de-DE" altLang="zh-CN" sz="2400" b="1" dirty="0" smtClean="0">
                <a:solidFill>
                  <a:srgbClr val="FF0000"/>
                </a:solidFill>
              </a:rPr>
              <a:t>data/misc</a:t>
            </a:r>
            <a:endParaRPr lang="de-DE" altLang="zh-CN" sz="2400" b="1" dirty="0" smtClean="0">
              <a:solidFill>
                <a:srgbClr val="FF0000"/>
              </a:solidFill>
            </a:endParaRPr>
          </a:p>
          <a:p>
            <a:r>
              <a:rPr lang="de-DE" altLang="zh-CN" sz="2400" b="1" dirty="0">
                <a:solidFill>
                  <a:srgbClr val="FF0000"/>
                </a:solidFill>
              </a:rPr>
              <a:t>1</a:t>
            </a:r>
            <a:r>
              <a:rPr lang="de-DE" altLang="zh-CN" sz="2400" b="1" dirty="0"/>
              <a:t>771 </a:t>
            </a:r>
            <a:r>
              <a:rPr lang="de-DE" altLang="zh-CN" sz="2400" b="1" dirty="0" smtClean="0"/>
              <a:t>drwxrwx</a:t>
            </a:r>
            <a:r>
              <a:rPr lang="de-DE" altLang="zh-CN" sz="2400" b="1" dirty="0" smtClean="0">
                <a:solidFill>
                  <a:srgbClr val="FF0000"/>
                </a:solidFill>
              </a:rPr>
              <a:t>-</a:t>
            </a:r>
            <a:r>
              <a:rPr lang="de-DE" altLang="zh-CN" sz="2400" b="1" dirty="0">
                <a:solidFill>
                  <a:srgbClr val="FF0000"/>
                </a:solidFill>
              </a:rPr>
              <a:t>-t  </a:t>
            </a:r>
            <a:r>
              <a:rPr lang="de-DE" altLang="zh-CN" sz="2400" b="1" dirty="0"/>
              <a:t>62 system   misc      3452 2022-03-12 15:50 misc</a:t>
            </a:r>
            <a:endParaRPr lang="de-DE" altLang="zh-CN" sz="2400" b="1" dirty="0" smtClean="0"/>
          </a:p>
          <a:p>
            <a:r>
              <a:rPr lang="de-DE" altLang="zh-CN" dirty="0" smtClean="0"/>
              <a:t>Chmod o+t ...</a:t>
            </a:r>
            <a:endParaRPr lang="de-DE" altLang="zh-CN" dirty="0" smtClean="0"/>
          </a:p>
          <a:p>
            <a:r>
              <a:rPr lang="zh-CN" altLang="en-US" dirty="0" smtClean="0"/>
              <a:t>创建</a:t>
            </a:r>
            <a:r>
              <a:rPr lang="en-US" altLang="zh-CN" dirty="0" err="1" smtClean="0"/>
              <a:t>init.rc</a:t>
            </a:r>
            <a:r>
              <a:rPr lang="zh-CN" altLang="en-US" dirty="0" smtClean="0"/>
              <a:t>中开机时创建</a:t>
            </a:r>
            <a:endParaRPr lang="de-DE" altLang="zh-CN" dirty="0" smtClean="0"/>
          </a:p>
          <a:p>
            <a:r>
              <a:rPr lang="zh-CN" altLang="en-US" b="1" dirty="0">
                <a:solidFill>
                  <a:srgbClr val="FF0000"/>
                </a:solidFill>
              </a:rPr>
              <a:t>防删除位</a:t>
            </a:r>
            <a:endParaRPr lang="de-DE" altLang="zh-CN" dirty="0" smtClean="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zh-CN" altLang="en-US" dirty="0" smtClean="0"/>
              <a:t>权限类型</a:t>
            </a:r>
            <a:endParaRPr lang="zh-CN" altLang="en-US" dirty="0"/>
          </a:p>
        </p:txBody>
      </p:sp>
      <p:sp>
        <p:nvSpPr>
          <p:cNvPr id="3" name="内容占位符 2"/>
          <p:cNvSpPr>
            <a:spLocks noGrp="1"/>
          </p:cNvSpPr>
          <p:nvPr>
            <p:ph idx="1"/>
          </p:nvPr>
        </p:nvSpPr>
        <p:spPr/>
        <p:txBody>
          <a:bodyPr>
            <a:normAutofit/>
          </a:bodyPr>
          <a:lstStyle/>
          <a:p>
            <a:r>
              <a:rPr lang="en-US" altLang="zh-CN" b="1" dirty="0" smtClean="0"/>
              <a:t>Linux DAC</a:t>
            </a:r>
            <a:r>
              <a:rPr lang="zh-CN" altLang="en-US" b="1" dirty="0" smtClean="0"/>
              <a:t>权限（</a:t>
            </a:r>
            <a:r>
              <a:rPr lang="en-US" altLang="zh-CN" b="1" dirty="0" err="1" smtClean="0"/>
              <a:t>ugo</a:t>
            </a:r>
            <a:r>
              <a:rPr lang="en-US" altLang="zh-CN" b="1" dirty="0" smtClean="0"/>
              <a:t>/</a:t>
            </a:r>
            <a:r>
              <a:rPr lang="en-US" altLang="zh-CN" b="1" dirty="0" err="1" smtClean="0"/>
              <a:t>rwx</a:t>
            </a:r>
            <a:r>
              <a:rPr lang="zh-CN" altLang="en-US" b="1" dirty="0" smtClean="0"/>
              <a:t>）</a:t>
            </a:r>
            <a:endParaRPr lang="en-US" altLang="zh-CN" b="1" dirty="0" smtClean="0"/>
          </a:p>
          <a:p>
            <a:r>
              <a:rPr lang="en-US" altLang="zh-CN" b="1" dirty="0"/>
              <a:t>Linux </a:t>
            </a:r>
            <a:r>
              <a:rPr lang="en-US" altLang="zh-CN" b="1" dirty="0" smtClean="0"/>
              <a:t>CAP</a:t>
            </a:r>
            <a:r>
              <a:rPr lang="zh-CN" altLang="en-US" b="1" dirty="0" smtClean="0"/>
              <a:t>权限（</a:t>
            </a:r>
            <a:r>
              <a:rPr lang="en-US" altLang="zh-CN" b="1" dirty="0" smtClean="0"/>
              <a:t>capability</a:t>
            </a:r>
            <a:r>
              <a:rPr lang="zh-CN" altLang="en-US" b="1" dirty="0" smtClean="0"/>
              <a:t>）</a:t>
            </a:r>
            <a:endParaRPr lang="en-US" altLang="zh-CN" b="1" dirty="0" smtClean="0"/>
          </a:p>
          <a:p>
            <a:r>
              <a:rPr lang="en-US" altLang="zh-CN" b="1" dirty="0" smtClean="0"/>
              <a:t>Linux </a:t>
            </a:r>
            <a:r>
              <a:rPr lang="zh-CN" altLang="en-US" b="1" dirty="0" smtClean="0"/>
              <a:t>扩展权限（</a:t>
            </a:r>
            <a:r>
              <a:rPr lang="en-US" altLang="zh-CN" b="1" dirty="0" err="1" smtClean="0"/>
              <a:t>suid</a:t>
            </a:r>
            <a:r>
              <a:rPr lang="en-US" altLang="zh-CN" b="1" dirty="0" smtClean="0"/>
              <a:t>/</a:t>
            </a:r>
            <a:r>
              <a:rPr lang="en-US" altLang="zh-CN" b="1" dirty="0" err="1" smtClean="0"/>
              <a:t>guid</a:t>
            </a:r>
            <a:r>
              <a:rPr lang="en-US" altLang="zh-CN" b="1" dirty="0" smtClean="0"/>
              <a:t>/</a:t>
            </a:r>
            <a:r>
              <a:rPr lang="en-US" altLang="zh-CN" b="1" dirty="0" err="1" smtClean="0"/>
              <a:t>stikybit</a:t>
            </a:r>
            <a:r>
              <a:rPr lang="zh-CN" altLang="en-US" b="1" dirty="0" smtClean="0"/>
              <a:t>）</a:t>
            </a:r>
            <a:endParaRPr lang="en-US" altLang="zh-CN" b="1" dirty="0" smtClean="0"/>
          </a:p>
          <a:p>
            <a:r>
              <a:rPr lang="en-US" altLang="zh-CN" b="1" dirty="0"/>
              <a:t>Linux </a:t>
            </a:r>
            <a:r>
              <a:rPr lang="en-US" altLang="zh-CN" b="1" dirty="0" smtClean="0"/>
              <a:t>MAC</a:t>
            </a:r>
            <a:r>
              <a:rPr lang="zh-CN" altLang="en-US" b="1" dirty="0" smtClean="0"/>
              <a:t>权限（</a:t>
            </a:r>
            <a:r>
              <a:rPr lang="en-US" altLang="zh-CN" b="1" dirty="0" err="1" smtClean="0"/>
              <a:t>selinux</a:t>
            </a:r>
            <a:r>
              <a:rPr lang="zh-CN" altLang="en-US" b="1" dirty="0" smtClean="0"/>
              <a:t>）</a:t>
            </a:r>
            <a:endParaRPr lang="en-US" altLang="zh-CN" b="1" dirty="0" smtClean="0"/>
          </a:p>
          <a:p>
            <a:r>
              <a:rPr lang="en-US" altLang="zh-CN" b="1" dirty="0" smtClean="0"/>
              <a:t>Android </a:t>
            </a:r>
            <a:r>
              <a:rPr lang="zh-CN" altLang="en-US" b="1" dirty="0" smtClean="0"/>
              <a:t>静态权限（</a:t>
            </a:r>
            <a:r>
              <a:rPr lang="en-US" altLang="zh-CN" b="1" dirty="0" smtClean="0"/>
              <a:t>framework install permission</a:t>
            </a:r>
            <a:r>
              <a:rPr lang="zh-CN" altLang="en-US" b="1" dirty="0" smtClean="0"/>
              <a:t>）</a:t>
            </a:r>
            <a:endParaRPr lang="en-US" altLang="zh-CN" b="1" dirty="0" smtClean="0"/>
          </a:p>
          <a:p>
            <a:r>
              <a:rPr lang="en-US" altLang="zh-CN" b="1" dirty="0" smtClean="0"/>
              <a:t>Android </a:t>
            </a:r>
            <a:r>
              <a:rPr lang="zh-CN" altLang="en-US" b="1" dirty="0" smtClean="0"/>
              <a:t>动态权限（</a:t>
            </a:r>
            <a:r>
              <a:rPr lang="en-US" altLang="zh-CN" b="1" dirty="0" smtClean="0"/>
              <a:t>framework </a:t>
            </a:r>
            <a:r>
              <a:rPr lang="en-US" altLang="zh-CN" b="1" dirty="0"/>
              <a:t>runtime </a:t>
            </a:r>
            <a:r>
              <a:rPr lang="en-US" altLang="zh-CN" b="1" dirty="0" smtClean="0"/>
              <a:t>permission</a:t>
            </a:r>
            <a:r>
              <a:rPr lang="zh-CN" altLang="en-US" b="1" dirty="0" smtClean="0"/>
              <a:t>）</a:t>
            </a:r>
            <a:endParaRPr lang="en-US" altLang="zh-CN" b="1" dirty="0"/>
          </a:p>
          <a:p>
            <a:r>
              <a:rPr lang="en-US" altLang="zh-CN" b="1" dirty="0" err="1" smtClean="0"/>
              <a:t>Trustzone</a:t>
            </a:r>
            <a:r>
              <a:rPr lang="en-US" altLang="zh-CN" b="1" dirty="0" smtClean="0"/>
              <a:t>/TEE/</a:t>
            </a:r>
            <a:r>
              <a:rPr lang="en-US" altLang="zh-CN" b="1" dirty="0" err="1" smtClean="0"/>
              <a:t>keystore</a:t>
            </a:r>
            <a:r>
              <a:rPr lang="zh-CN" altLang="en-US" b="1" dirty="0" smtClean="0"/>
              <a:t>（平台相关）</a:t>
            </a:r>
            <a:endParaRPr lang="en-US" altLang="zh-CN" b="1" dirty="0"/>
          </a:p>
          <a:p>
            <a:r>
              <a:rPr lang="zh-CN" altLang="en-US" b="1" dirty="0"/>
              <a:t>相关</a:t>
            </a:r>
            <a:r>
              <a:rPr lang="zh-CN" altLang="en-US" b="1" dirty="0" smtClean="0"/>
              <a:t>功能</a:t>
            </a:r>
            <a:r>
              <a:rPr lang="en-US" altLang="zh-CN" b="1" dirty="0" smtClean="0"/>
              <a:t>/</a:t>
            </a:r>
            <a:r>
              <a:rPr lang="zh-CN" altLang="en-US" b="1" dirty="0" smtClean="0"/>
              <a:t>创新</a:t>
            </a:r>
            <a:r>
              <a:rPr lang="en-US" altLang="zh-CN" b="1" dirty="0" smtClean="0"/>
              <a:t>/</a:t>
            </a:r>
            <a:r>
              <a:rPr lang="zh-CN" altLang="en-US" b="1" smtClean="0"/>
              <a:t>案例</a:t>
            </a:r>
            <a:endParaRPr lang="zh-CN" altLang="en-US" b="1"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chattr</a:t>
            </a:r>
            <a:r>
              <a:rPr lang="en-US" altLang="zh-CN" dirty="0" smtClean="0"/>
              <a:t> bit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solidFill>
                  <a:srgbClr val="FF0000"/>
                </a:solidFill>
              </a:rPr>
              <a:t>root</a:t>
            </a:r>
            <a:r>
              <a:rPr lang="zh-CN" altLang="en-US" dirty="0" smtClean="0">
                <a:solidFill>
                  <a:srgbClr val="FF0000"/>
                </a:solidFill>
              </a:rPr>
              <a:t>也无法删除，需要解除才行</a:t>
            </a:r>
            <a:endParaRPr lang="zh-CN" altLang="en-US" dirty="0" smtClean="0">
              <a:solidFill>
                <a:srgbClr val="FF0000"/>
              </a:solidFill>
            </a:endParaRPr>
          </a:p>
          <a:p>
            <a:pPr lvl="1"/>
            <a:r>
              <a:rPr lang="en-US" altLang="zh-CN" dirty="0" smtClean="0">
                <a:solidFill>
                  <a:srgbClr val="FF0000"/>
                </a:solidFill>
              </a:rPr>
              <a:t>a</a:t>
            </a:r>
            <a:r>
              <a:rPr lang="zh-CN" altLang="en-US" dirty="0" smtClean="0">
                <a:solidFill>
                  <a:srgbClr val="FF0000"/>
                </a:solidFill>
              </a:rPr>
              <a:t>：让文件或目录仅供附加用途。</a:t>
            </a:r>
            <a:endParaRPr lang="zh-CN" altLang="en-US" dirty="0" smtClean="0">
              <a:solidFill>
                <a:srgbClr val="FF0000"/>
              </a:solidFill>
            </a:endParaRPr>
          </a:p>
          <a:p>
            <a:pPr lvl="1"/>
            <a:r>
              <a:rPr lang="en-US" altLang="zh-CN" dirty="0" smtClean="0">
                <a:solidFill>
                  <a:srgbClr val="FF0000"/>
                </a:solidFill>
              </a:rPr>
              <a:t>b</a:t>
            </a:r>
            <a:r>
              <a:rPr lang="zh-CN" altLang="en-US" dirty="0" smtClean="0">
                <a:solidFill>
                  <a:srgbClr val="FF0000"/>
                </a:solidFill>
              </a:rPr>
              <a:t>：不更新文件或目录的最后存取时间。</a:t>
            </a:r>
            <a:endParaRPr lang="zh-CN" altLang="en-US" dirty="0" smtClean="0">
              <a:solidFill>
                <a:srgbClr val="FF0000"/>
              </a:solidFill>
            </a:endParaRPr>
          </a:p>
          <a:p>
            <a:pPr lvl="1"/>
            <a:r>
              <a:rPr lang="en-US" altLang="zh-CN" dirty="0" smtClean="0">
                <a:solidFill>
                  <a:srgbClr val="FF0000"/>
                </a:solidFill>
              </a:rPr>
              <a:t>c</a:t>
            </a:r>
            <a:r>
              <a:rPr lang="zh-CN" altLang="en-US" dirty="0" smtClean="0">
                <a:solidFill>
                  <a:srgbClr val="FF0000"/>
                </a:solidFill>
              </a:rPr>
              <a:t>：将文件或目录压缩后存放。</a:t>
            </a:r>
            <a:endParaRPr lang="zh-CN" altLang="en-US" dirty="0" smtClean="0">
              <a:solidFill>
                <a:srgbClr val="FF0000"/>
              </a:solidFill>
            </a:endParaRPr>
          </a:p>
          <a:p>
            <a:pPr lvl="1"/>
            <a:r>
              <a:rPr lang="en-US" altLang="zh-CN" dirty="0" smtClean="0">
                <a:solidFill>
                  <a:srgbClr val="FF0000"/>
                </a:solidFill>
              </a:rPr>
              <a:t>d</a:t>
            </a:r>
            <a:r>
              <a:rPr lang="zh-CN" altLang="en-US" dirty="0" smtClean="0">
                <a:solidFill>
                  <a:srgbClr val="FF0000"/>
                </a:solidFill>
              </a:rPr>
              <a:t>：将文件或目录排除在倾倒操作之外。</a:t>
            </a:r>
            <a:endParaRPr lang="zh-CN" altLang="en-US" dirty="0" smtClean="0">
              <a:solidFill>
                <a:srgbClr val="FF0000"/>
              </a:solidFill>
            </a:endParaRPr>
          </a:p>
          <a:p>
            <a:pPr lvl="1"/>
            <a:r>
              <a:rPr lang="en-US" altLang="zh-CN" dirty="0" smtClean="0">
                <a:solidFill>
                  <a:srgbClr val="FF0000"/>
                </a:solidFill>
              </a:rPr>
              <a:t>i</a:t>
            </a:r>
            <a:r>
              <a:rPr lang="zh-CN" altLang="en-US" dirty="0" smtClean="0">
                <a:solidFill>
                  <a:srgbClr val="FF0000"/>
                </a:solidFill>
              </a:rPr>
              <a:t>：不得任意更动文件或目录。</a:t>
            </a:r>
            <a:endParaRPr lang="zh-CN" altLang="en-US" dirty="0" smtClean="0">
              <a:solidFill>
                <a:srgbClr val="FF0000"/>
              </a:solidFill>
            </a:endParaRPr>
          </a:p>
          <a:p>
            <a:pPr lvl="1"/>
            <a:r>
              <a:rPr lang="en-US" altLang="zh-CN" dirty="0" smtClean="0">
                <a:solidFill>
                  <a:srgbClr val="FF0000"/>
                </a:solidFill>
              </a:rPr>
              <a:t>s</a:t>
            </a:r>
            <a:r>
              <a:rPr lang="zh-CN" altLang="en-US" dirty="0" smtClean="0">
                <a:solidFill>
                  <a:srgbClr val="FF0000"/>
                </a:solidFill>
              </a:rPr>
              <a:t>：保密性删除文件或目录。</a:t>
            </a:r>
            <a:endParaRPr lang="zh-CN" altLang="en-US" dirty="0" smtClean="0">
              <a:solidFill>
                <a:srgbClr val="FF0000"/>
              </a:solidFill>
            </a:endParaRPr>
          </a:p>
          <a:p>
            <a:pPr lvl="1"/>
            <a:r>
              <a:rPr lang="en-US" altLang="zh-CN" dirty="0" smtClean="0">
                <a:solidFill>
                  <a:srgbClr val="FF0000"/>
                </a:solidFill>
              </a:rPr>
              <a:t>S</a:t>
            </a:r>
            <a:r>
              <a:rPr lang="zh-CN" altLang="en-US" dirty="0" smtClean="0">
                <a:solidFill>
                  <a:srgbClr val="FF0000"/>
                </a:solidFill>
              </a:rPr>
              <a:t>：即时更新文件或目录。</a:t>
            </a:r>
            <a:endParaRPr lang="zh-CN" altLang="en-US" dirty="0" smtClean="0">
              <a:solidFill>
                <a:srgbClr val="FF0000"/>
              </a:solidFill>
            </a:endParaRPr>
          </a:p>
          <a:p>
            <a:pPr lvl="1"/>
            <a:r>
              <a:rPr lang="en-US" altLang="zh-CN" dirty="0" smtClean="0">
                <a:solidFill>
                  <a:srgbClr val="FF0000"/>
                </a:solidFill>
              </a:rPr>
              <a:t>u</a:t>
            </a:r>
            <a:r>
              <a:rPr lang="zh-CN" altLang="en-US" dirty="0" smtClean="0">
                <a:solidFill>
                  <a:srgbClr val="FF0000"/>
                </a:solidFill>
              </a:rPr>
              <a:t>：预防意外删除。</a:t>
            </a:r>
            <a:endParaRPr lang="zh-CN" altLang="en-US" dirty="0" smtClean="0">
              <a:solidFill>
                <a:srgbClr val="FF0000"/>
              </a:solidFill>
            </a:endParaRPr>
          </a:p>
          <a:p>
            <a:endParaRPr lang="de-DE" altLang="zh-CN" dirty="0" smtClean="0">
              <a:solidFill>
                <a:srgbClr val="FF0000"/>
              </a:solidFill>
            </a:endParaRPr>
          </a:p>
        </p:txBody>
      </p:sp>
      <p:pic>
        <p:nvPicPr>
          <p:cNvPr id="4" name="图片 3" descr="upload_959832803"/>
          <p:cNvPicPr>
            <a:picLocks noChangeAspect="1"/>
          </p:cNvPicPr>
          <p:nvPr/>
        </p:nvPicPr>
        <p:blipFill>
          <a:blip r:embed="rId1"/>
          <a:stretch>
            <a:fillRect/>
          </a:stretch>
        </p:blipFill>
        <p:spPr>
          <a:xfrm>
            <a:off x="5924593" y="2059405"/>
            <a:ext cx="6066621" cy="2739110"/>
          </a:xfrm>
          <a:prstGeom prst="rect">
            <a:avLst/>
          </a:prstGeom>
        </p:spPr>
      </p:pic>
      <p:pic>
        <p:nvPicPr>
          <p:cNvPr id="5" name="图片 4" descr="upload_983184653"/>
          <p:cNvPicPr>
            <a:picLocks noChangeAspect="1"/>
          </p:cNvPicPr>
          <p:nvPr/>
        </p:nvPicPr>
        <p:blipFill>
          <a:blip r:embed="rId2"/>
          <a:stretch>
            <a:fillRect/>
          </a:stretch>
        </p:blipFill>
        <p:spPr>
          <a:xfrm>
            <a:off x="6837629" y="5148552"/>
            <a:ext cx="5153584" cy="1389844"/>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DAC</a:t>
            </a:r>
            <a:r>
              <a:rPr lang="zh-CN" altLang="en-US" dirty="0" smtClean="0"/>
              <a:t>缺点</a:t>
            </a:r>
            <a:endParaRPr lang="zh-CN" altLang="en-US" dirty="0"/>
          </a:p>
        </p:txBody>
      </p:sp>
      <p:sp>
        <p:nvSpPr>
          <p:cNvPr id="3" name="内容占位符 2"/>
          <p:cNvSpPr>
            <a:spLocks noGrp="1"/>
          </p:cNvSpPr>
          <p:nvPr>
            <p:ph idx="1"/>
          </p:nvPr>
        </p:nvSpPr>
        <p:spPr/>
        <p:txBody>
          <a:bodyPr/>
          <a:lstStyle/>
          <a:p>
            <a:r>
              <a:rPr lang="zh-CN" altLang="en-US" dirty="0" smtClean="0"/>
              <a:t>针对</a:t>
            </a:r>
            <a:r>
              <a:rPr lang="en-US" altLang="zh-CN" dirty="0" smtClean="0"/>
              <a:t>root</a:t>
            </a:r>
            <a:r>
              <a:rPr lang="zh-CN" altLang="en-US" dirty="0" smtClean="0"/>
              <a:t>特权无限制，只要是</a:t>
            </a:r>
            <a:r>
              <a:rPr lang="en-US" altLang="zh-CN" dirty="0" smtClean="0"/>
              <a:t>root</a:t>
            </a:r>
            <a:r>
              <a:rPr lang="zh-CN" altLang="en-US" dirty="0" smtClean="0"/>
              <a:t>，就可以访问所有资源</a:t>
            </a:r>
            <a:endParaRPr lang="en-US" altLang="zh-CN" dirty="0" smtClean="0"/>
          </a:p>
          <a:p>
            <a:r>
              <a:rPr lang="zh-CN" altLang="en-US" dirty="0"/>
              <a:t>存在</a:t>
            </a:r>
            <a:r>
              <a:rPr lang="en-US" altLang="zh-CN" dirty="0"/>
              <a:t>root</a:t>
            </a:r>
            <a:r>
              <a:rPr lang="zh-CN" altLang="en-US" dirty="0"/>
              <a:t>提权漏洞</a:t>
            </a:r>
            <a:r>
              <a:rPr lang="zh-CN" altLang="en-US" dirty="0" smtClean="0"/>
              <a:t>后，风险大</a:t>
            </a:r>
            <a:endParaRPr lang="en-US" altLang="zh-CN" dirty="0" smtClean="0"/>
          </a:p>
          <a:p>
            <a:r>
              <a:rPr lang="zh-CN" altLang="en-US" dirty="0" smtClean="0"/>
              <a:t>没有</a:t>
            </a:r>
            <a:r>
              <a:rPr lang="en-US" altLang="zh-CN" dirty="0" smtClean="0"/>
              <a:t>domain</a:t>
            </a:r>
            <a:r>
              <a:rPr lang="zh-CN" altLang="en-US" dirty="0" smtClean="0"/>
              <a:t>的概念</a:t>
            </a:r>
            <a:endParaRPr lang="en-US" altLang="zh-CN" dirty="0" smtClean="0"/>
          </a:p>
          <a:p>
            <a:endParaRPr lang="zh-CN" altLang="en-US" dirty="0"/>
          </a:p>
        </p:txBody>
      </p:sp>
      <p:sp>
        <p:nvSpPr>
          <p:cNvPr id="12" name="圆角矩形 11"/>
          <p:cNvSpPr/>
          <p:nvPr/>
        </p:nvSpPr>
        <p:spPr>
          <a:xfrm>
            <a:off x="6134793" y="2601884"/>
            <a:ext cx="4463935" cy="33583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6467301" y="3417223"/>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Root</a:t>
            </a:r>
            <a:endParaRPr lang="en-US" altLang="zh-CN" dirty="0" smtClean="0"/>
          </a:p>
          <a:p>
            <a:pPr algn="ctr"/>
            <a:r>
              <a:rPr lang="zh-CN" altLang="en-US" dirty="0" smtClean="0"/>
              <a:t>（</a:t>
            </a:r>
            <a:r>
              <a:rPr lang="en-US" altLang="zh-CN" dirty="0" smtClean="0"/>
              <a:t>proc1</a:t>
            </a:r>
            <a:r>
              <a:rPr lang="zh-CN" altLang="en-US" dirty="0" smtClean="0"/>
              <a:t>）</a:t>
            </a:r>
            <a:endParaRPr lang="zh-CN" altLang="en-US" dirty="0"/>
          </a:p>
        </p:txBody>
      </p:sp>
      <p:sp>
        <p:nvSpPr>
          <p:cNvPr id="14" name="矩形 13"/>
          <p:cNvSpPr/>
          <p:nvPr/>
        </p:nvSpPr>
        <p:spPr>
          <a:xfrm>
            <a:off x="6467301" y="4416829"/>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app1</a:t>
            </a:r>
            <a:endParaRPr lang="zh-CN" altLang="en-US" dirty="0"/>
          </a:p>
        </p:txBody>
      </p:sp>
      <p:sp>
        <p:nvSpPr>
          <p:cNvPr id="15" name="矩形 14"/>
          <p:cNvSpPr/>
          <p:nvPr/>
        </p:nvSpPr>
        <p:spPr>
          <a:xfrm>
            <a:off x="7833360" y="4416829"/>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app2</a:t>
            </a:r>
            <a:endParaRPr lang="zh-CN" altLang="en-US" dirty="0"/>
          </a:p>
        </p:txBody>
      </p:sp>
      <p:sp>
        <p:nvSpPr>
          <p:cNvPr id="16" name="矩形 15"/>
          <p:cNvSpPr/>
          <p:nvPr/>
        </p:nvSpPr>
        <p:spPr>
          <a:xfrm>
            <a:off x="9199419" y="4416829"/>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app3</a:t>
            </a:r>
            <a:endParaRPr lang="zh-CN" altLang="en-US" dirty="0"/>
          </a:p>
        </p:txBody>
      </p:sp>
      <p:sp>
        <p:nvSpPr>
          <p:cNvPr id="17" name="矩形 16"/>
          <p:cNvSpPr/>
          <p:nvPr/>
        </p:nvSpPr>
        <p:spPr>
          <a:xfrm>
            <a:off x="6877397" y="5196840"/>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远程控制</a:t>
            </a:r>
            <a:endParaRPr lang="zh-CN" altLang="en-US" dirty="0"/>
          </a:p>
        </p:txBody>
      </p:sp>
      <p:sp>
        <p:nvSpPr>
          <p:cNvPr id="18" name="矩形 17"/>
          <p:cNvSpPr/>
          <p:nvPr/>
        </p:nvSpPr>
        <p:spPr>
          <a:xfrm>
            <a:off x="8545483" y="5196839"/>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19" name="矩形 18"/>
          <p:cNvSpPr/>
          <p:nvPr/>
        </p:nvSpPr>
        <p:spPr>
          <a:xfrm>
            <a:off x="7223760" y="2768484"/>
            <a:ext cx="2327564"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Domain 1</a:t>
            </a:r>
            <a:endParaRPr lang="zh-CN" altLang="en-US" dirty="0"/>
          </a:p>
        </p:txBody>
      </p:sp>
      <p:sp>
        <p:nvSpPr>
          <p:cNvPr id="20" name="矩形 19"/>
          <p:cNvSpPr/>
          <p:nvPr/>
        </p:nvSpPr>
        <p:spPr>
          <a:xfrm>
            <a:off x="7833360" y="3407871"/>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Root</a:t>
            </a:r>
            <a:endParaRPr lang="en-US" altLang="zh-CN" dirty="0" smtClean="0"/>
          </a:p>
          <a:p>
            <a:pPr algn="ctr"/>
            <a:r>
              <a:rPr lang="zh-CN" altLang="en-US" dirty="0" smtClean="0"/>
              <a:t>（</a:t>
            </a:r>
            <a:r>
              <a:rPr lang="en-US" altLang="zh-CN" dirty="0" smtClean="0"/>
              <a:t>proc2</a:t>
            </a:r>
            <a:r>
              <a:rPr lang="zh-CN" altLang="en-US" dirty="0" smtClean="0"/>
              <a:t>）</a:t>
            </a:r>
            <a:endParaRPr lang="zh-CN" altLang="en-US" dirty="0"/>
          </a:p>
        </p:txBody>
      </p:sp>
      <p:sp>
        <p:nvSpPr>
          <p:cNvPr id="21" name="矩形 20"/>
          <p:cNvSpPr/>
          <p:nvPr/>
        </p:nvSpPr>
        <p:spPr>
          <a:xfrm>
            <a:off x="9152312" y="3426054"/>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Root</a:t>
            </a:r>
            <a:endParaRPr lang="en-US" altLang="zh-CN" dirty="0" smtClean="0"/>
          </a:p>
          <a:p>
            <a:pPr algn="ctr"/>
            <a:r>
              <a:rPr lang="zh-CN" altLang="en-US" dirty="0" smtClean="0"/>
              <a:t>（</a:t>
            </a:r>
            <a:r>
              <a:rPr lang="en-US" altLang="zh-CN" dirty="0" err="1" smtClean="0"/>
              <a:t>procN</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DAC</a:t>
            </a:r>
            <a:r>
              <a:rPr lang="zh-CN" altLang="en-US" dirty="0" smtClean="0"/>
              <a:t>到</a:t>
            </a:r>
            <a:r>
              <a:rPr lang="en-US" altLang="zh-CN" dirty="0" smtClean="0"/>
              <a:t>MAC</a:t>
            </a:r>
            <a:endParaRPr lang="zh-CN" altLang="en-US" dirty="0"/>
          </a:p>
        </p:txBody>
      </p:sp>
      <p:sp>
        <p:nvSpPr>
          <p:cNvPr id="3" name="内容占位符 2"/>
          <p:cNvSpPr>
            <a:spLocks noGrp="1"/>
          </p:cNvSpPr>
          <p:nvPr>
            <p:ph idx="1"/>
          </p:nvPr>
        </p:nvSpPr>
        <p:spPr/>
        <p:txBody>
          <a:bodyPr/>
          <a:lstStyle/>
          <a:p>
            <a:r>
              <a:rPr lang="en-US" altLang="zh-CN" dirty="0" smtClean="0"/>
              <a:t>inode_permission</a:t>
            </a:r>
            <a:endParaRPr lang="en-US" altLang="zh-CN" dirty="0" smtClean="0"/>
          </a:p>
          <a:p>
            <a:pPr lvl="1"/>
            <a:r>
              <a:rPr lang="en-US" altLang="zh-CN" dirty="0" smtClean="0"/>
              <a:t>ugo</a:t>
            </a:r>
            <a:endParaRPr lang="en-US" altLang="zh-CN" dirty="0" smtClean="0"/>
          </a:p>
          <a:p>
            <a:pPr lvl="1"/>
            <a:r>
              <a:rPr lang="en-US" altLang="zh-CN" dirty="0" smtClean="0"/>
              <a:t>rwx</a:t>
            </a:r>
            <a:endParaRPr lang="en-US" altLang="zh-CN" dirty="0" smtClean="0"/>
          </a:p>
          <a:p>
            <a:pPr lvl="1"/>
            <a:r>
              <a:rPr lang="en-US" altLang="zh-CN" dirty="0" smtClean="0"/>
              <a:t>attr</a:t>
            </a:r>
            <a:endParaRPr lang="en-US" altLang="zh-CN" dirty="0" smtClean="0"/>
          </a:p>
          <a:p>
            <a:r>
              <a:rPr lang="en-US" altLang="zh-CN" dirty="0" smtClean="0"/>
              <a:t>security</a:t>
            </a:r>
            <a:endParaRPr lang="en-US" altLang="zh-CN" dirty="0" smtClean="0"/>
          </a:p>
          <a:p>
            <a:pPr lvl="1"/>
            <a:r>
              <a:rPr lang="en-US" altLang="zh-CN" dirty="0"/>
              <a:t>...</a:t>
            </a: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MAC</a:t>
            </a:r>
            <a:endParaRPr lang="zh-CN" altLang="en-US" dirty="0"/>
          </a:p>
        </p:txBody>
      </p:sp>
      <p:sp>
        <p:nvSpPr>
          <p:cNvPr id="3" name="内容占位符 2"/>
          <p:cNvSpPr>
            <a:spLocks noGrp="1"/>
          </p:cNvSpPr>
          <p:nvPr>
            <p:ph idx="1"/>
          </p:nvPr>
        </p:nvSpPr>
        <p:spPr/>
        <p:txBody>
          <a:bodyPr/>
          <a:lstStyle/>
          <a:p>
            <a:r>
              <a:rPr lang="en-US" altLang="zh-CN" dirty="0" smtClean="0"/>
              <a:t>Mandatory access control</a:t>
            </a:r>
            <a:endParaRPr lang="en-US" altLang="zh-CN" dirty="0" smtClean="0"/>
          </a:p>
          <a:p>
            <a:r>
              <a:rPr lang="en-US" altLang="zh-CN" dirty="0" smtClean="0"/>
              <a:t>Kernel/security/</a:t>
            </a:r>
            <a:r>
              <a:rPr lang="zh-CN" altLang="en-US" dirty="0" smtClean="0"/>
              <a:t>有以下几种安全增强方案：</a:t>
            </a:r>
            <a:endParaRPr lang="zh-CN" altLang="en-US" dirty="0" smtClean="0"/>
          </a:p>
          <a:p>
            <a:pPr lvl="1"/>
            <a:r>
              <a:rPr lang="en-US" altLang="zh-CN" dirty="0" smtClean="0"/>
              <a:t>fsnotify</a:t>
            </a:r>
            <a:endParaRPr lang="en-US" altLang="zh-CN" dirty="0" smtClean="0"/>
          </a:p>
          <a:p>
            <a:pPr lvl="1"/>
            <a:r>
              <a:rPr lang="en-US" altLang="zh-CN" dirty="0" err="1" smtClean="0"/>
              <a:t>apparmor</a:t>
            </a:r>
            <a:endParaRPr lang="en-US" altLang="zh-CN" dirty="0" smtClean="0"/>
          </a:p>
          <a:p>
            <a:pPr lvl="1"/>
            <a:r>
              <a:rPr lang="en-US" altLang="zh-CN" dirty="0" err="1" smtClean="0"/>
              <a:t>selinux</a:t>
            </a:r>
            <a:endParaRPr lang="en-US" altLang="zh-CN" dirty="0" smtClean="0"/>
          </a:p>
          <a:p>
            <a:pPr lvl="1"/>
            <a:r>
              <a:rPr lang="en-US" altLang="zh-CN" dirty="0"/>
              <a:t>s</a:t>
            </a:r>
            <a:r>
              <a:rPr lang="en-US" altLang="zh-CN" dirty="0" smtClean="0"/>
              <a:t>mack</a:t>
            </a:r>
            <a:endParaRPr lang="en-US" altLang="zh-CN" dirty="0" smtClean="0"/>
          </a:p>
          <a:p>
            <a:pPr lvl="1"/>
            <a:r>
              <a:rPr lang="en-US" altLang="zh-CN" dirty="0" err="1"/>
              <a:t>t</a:t>
            </a:r>
            <a:r>
              <a:rPr lang="en-US" altLang="zh-CN" dirty="0" err="1" smtClean="0"/>
              <a:t>omoyo</a:t>
            </a:r>
            <a:endParaRPr lang="en-US" altLang="zh-CN" dirty="0" smtClean="0"/>
          </a:p>
          <a:p>
            <a:pPr lvl="1"/>
            <a:r>
              <a:rPr lang="en-US" altLang="zh-CN" dirty="0" err="1"/>
              <a:t>y</a:t>
            </a:r>
            <a:r>
              <a:rPr lang="en-US" altLang="zh-CN" dirty="0" err="1" smtClean="0"/>
              <a:t>ama</a:t>
            </a:r>
            <a:endParaRPr lang="en-US" altLang="zh-CN" dirty="0" smtClean="0"/>
          </a:p>
          <a:p>
            <a:pPr lvl="1"/>
            <a:r>
              <a:rPr lang="en-US" altLang="zh-CN" dirty="0" smtClean="0"/>
              <a:t>…</a:t>
            </a:r>
            <a:endParaRPr lang="zh-CN" altLang="en-US" dirty="0"/>
          </a:p>
        </p:txBody>
      </p:sp>
      <p:pic>
        <p:nvPicPr>
          <p:cNvPr id="4" name="图片 3"/>
          <p:cNvPicPr>
            <a:picLocks noChangeAspect="1"/>
          </p:cNvPicPr>
          <p:nvPr/>
        </p:nvPicPr>
        <p:blipFill>
          <a:blip r:embed="rId1"/>
          <a:stretch>
            <a:fillRect/>
          </a:stretch>
        </p:blipFill>
        <p:spPr>
          <a:xfrm>
            <a:off x="3218090" y="3444875"/>
            <a:ext cx="7410450" cy="286702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Android</a:t>
            </a:r>
            <a:r>
              <a:rPr lang="zh-CN" altLang="en-US" dirty="0" smtClean="0"/>
              <a:t>发展历程</a:t>
            </a:r>
            <a:endParaRPr lang="zh-CN" altLang="en-US" dirty="0"/>
          </a:p>
        </p:txBody>
      </p:sp>
      <p:sp>
        <p:nvSpPr>
          <p:cNvPr id="3" name="内容占位符 2"/>
          <p:cNvSpPr>
            <a:spLocks noGrp="1"/>
          </p:cNvSpPr>
          <p:nvPr>
            <p:ph idx="1"/>
          </p:nvPr>
        </p:nvSpPr>
        <p:spPr/>
        <p:txBody>
          <a:bodyPr/>
          <a:lstStyle/>
          <a:p>
            <a:r>
              <a:rPr lang="en-US" altLang="zh-CN" dirty="0" err="1" smtClean="0"/>
              <a:t>Selinux</a:t>
            </a:r>
            <a:r>
              <a:rPr lang="zh-CN" altLang="en-US" dirty="0" smtClean="0"/>
              <a:t>在</a:t>
            </a:r>
            <a:r>
              <a:rPr lang="en-US" altLang="zh-CN" dirty="0" smtClean="0"/>
              <a:t>Android</a:t>
            </a:r>
            <a:r>
              <a:rPr lang="zh-CN" altLang="en-US" dirty="0" smtClean="0"/>
              <a:t>发展历程</a:t>
            </a:r>
            <a:r>
              <a:rPr lang="en-US" altLang="zh-CN" dirty="0" smtClean="0"/>
              <a:t>,</a:t>
            </a:r>
            <a:r>
              <a:rPr lang="en-US" altLang="zh-CN" dirty="0" err="1" smtClean="0"/>
              <a:t>SEAndroid</a:t>
            </a:r>
            <a:endParaRPr lang="en-US" altLang="zh-CN" dirty="0" smtClean="0"/>
          </a:p>
          <a:p>
            <a:r>
              <a:rPr lang="en-US" altLang="zh-CN" dirty="0" smtClean="0"/>
              <a:t>2008~2012</a:t>
            </a:r>
            <a:r>
              <a:rPr lang="zh-CN" altLang="en-US" dirty="0" smtClean="0"/>
              <a:t>，无</a:t>
            </a:r>
            <a:endParaRPr lang="en-US" altLang="zh-CN" dirty="0" smtClean="0"/>
          </a:p>
          <a:p>
            <a:r>
              <a:rPr lang="en-US" altLang="zh-CN" dirty="0" smtClean="0"/>
              <a:t>2012~2015</a:t>
            </a:r>
            <a:r>
              <a:rPr lang="zh-CN" altLang="en-US" dirty="0" smtClean="0"/>
              <a:t>，</a:t>
            </a:r>
            <a:r>
              <a:rPr lang="en-US" altLang="zh-CN" dirty="0" smtClean="0"/>
              <a:t>disabled-&gt;permissive-&gt;enforcing</a:t>
            </a:r>
            <a:endParaRPr lang="en-US" altLang="zh-CN" dirty="0" smtClean="0"/>
          </a:p>
          <a:p>
            <a:r>
              <a:rPr lang="en-US" altLang="zh-CN" dirty="0" smtClean="0"/>
              <a:t>2015~</a:t>
            </a:r>
            <a:r>
              <a:rPr lang="zh-CN" altLang="en-US" dirty="0" smtClean="0"/>
              <a:t>今，</a:t>
            </a:r>
            <a:r>
              <a:rPr lang="en-US" altLang="zh-CN" dirty="0" smtClean="0"/>
              <a:t>enforcing</a:t>
            </a:r>
            <a:endParaRPr lang="zh-CN" altLang="en-US" dirty="0"/>
          </a:p>
        </p:txBody>
      </p:sp>
      <p:pic>
        <p:nvPicPr>
          <p:cNvPr id="1026" name="Picture 2" descr="https://img-blog.csdn.net/20160412232002189?watermark/2/text/aHR0cDovL2Jsb2cuY3Nkbi5uZXQv/font/5a6L5L2T/fontsize/400/fill/I0JBQkFCMA==/dissolve/70/gravity/Cent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9940" y="4256950"/>
            <a:ext cx="8334375" cy="1247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a:t>SEAndroid</a:t>
            </a:r>
            <a:r>
              <a:rPr lang="en-US" altLang="zh-CN" dirty="0"/>
              <a:t> </a:t>
            </a:r>
            <a:r>
              <a:rPr lang="en-US" altLang="zh-CN" dirty="0" err="1"/>
              <a:t>sepolicy</a:t>
            </a:r>
            <a:r>
              <a:rPr lang="en-US" altLang="zh-CN" dirty="0"/>
              <a:t> domain</a:t>
            </a:r>
            <a:endParaRPr lang="zh-CN" altLang="en-US" dirty="0"/>
          </a:p>
        </p:txBody>
      </p:sp>
      <p:sp>
        <p:nvSpPr>
          <p:cNvPr id="3" name="内容占位符 2"/>
          <p:cNvSpPr>
            <a:spLocks noGrp="1"/>
          </p:cNvSpPr>
          <p:nvPr>
            <p:ph idx="1"/>
          </p:nvPr>
        </p:nvSpPr>
        <p:spPr/>
        <p:txBody>
          <a:bodyPr/>
          <a:lstStyle/>
          <a:p>
            <a:r>
              <a:rPr lang="zh-CN" altLang="en-US" dirty="0" smtClean="0"/>
              <a:t>同样是</a:t>
            </a:r>
            <a:r>
              <a:rPr lang="en-US" altLang="zh-CN" dirty="0" smtClean="0"/>
              <a:t>root</a:t>
            </a:r>
            <a:r>
              <a:rPr lang="zh-CN" altLang="en-US" dirty="0" smtClean="0"/>
              <a:t>用户，但是</a:t>
            </a:r>
            <a:r>
              <a:rPr lang="zh-CN" altLang="en-US" b="1" dirty="0" smtClean="0">
                <a:solidFill>
                  <a:srgbClr val="FF0000"/>
                </a:solidFill>
              </a:rPr>
              <a:t>不同域</a:t>
            </a:r>
            <a:r>
              <a:rPr lang="zh-CN" altLang="en-US" dirty="0" smtClean="0"/>
              <a:t>，所以</a:t>
            </a:r>
            <a:r>
              <a:rPr lang="zh-CN" altLang="en-US" b="1" dirty="0" smtClean="0">
                <a:solidFill>
                  <a:srgbClr val="FF0000"/>
                </a:solidFill>
              </a:rPr>
              <a:t>各自权利</a:t>
            </a:r>
            <a:r>
              <a:rPr lang="zh-CN" altLang="en-US" dirty="0" smtClean="0"/>
              <a:t>不一样</a:t>
            </a:r>
            <a:endParaRPr lang="zh-CN" altLang="en-US" dirty="0"/>
          </a:p>
        </p:txBody>
      </p:sp>
      <p:sp>
        <p:nvSpPr>
          <p:cNvPr id="6" name="圆角矩形 5"/>
          <p:cNvSpPr/>
          <p:nvPr/>
        </p:nvSpPr>
        <p:spPr>
          <a:xfrm>
            <a:off x="836814" y="2585258"/>
            <a:ext cx="4463935" cy="33583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2535380" y="3400597"/>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Root</a:t>
            </a:r>
            <a:endParaRPr lang="en-US" altLang="zh-CN" dirty="0" smtClean="0"/>
          </a:p>
          <a:p>
            <a:pPr algn="ctr"/>
            <a:r>
              <a:rPr lang="zh-CN" altLang="en-US" dirty="0" smtClean="0"/>
              <a:t>（部长</a:t>
            </a:r>
            <a:r>
              <a:rPr lang="en-US" altLang="zh-CN" dirty="0" smtClean="0"/>
              <a:t>1</a:t>
            </a:r>
            <a:r>
              <a:rPr lang="zh-CN" altLang="en-US" dirty="0" smtClean="0"/>
              <a:t>）</a:t>
            </a:r>
            <a:endParaRPr lang="zh-CN" altLang="en-US" dirty="0"/>
          </a:p>
        </p:txBody>
      </p:sp>
      <p:sp>
        <p:nvSpPr>
          <p:cNvPr id="8" name="矩形 7"/>
          <p:cNvSpPr/>
          <p:nvPr/>
        </p:nvSpPr>
        <p:spPr>
          <a:xfrm>
            <a:off x="1169322" y="4400203"/>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员工</a:t>
            </a:r>
            <a:r>
              <a:rPr lang="en-US" altLang="zh-CN" dirty="0" smtClean="0"/>
              <a:t>1</a:t>
            </a:r>
            <a:endParaRPr lang="zh-CN" altLang="en-US" dirty="0"/>
          </a:p>
        </p:txBody>
      </p:sp>
      <p:sp>
        <p:nvSpPr>
          <p:cNvPr id="9" name="矩形 8"/>
          <p:cNvSpPr/>
          <p:nvPr/>
        </p:nvSpPr>
        <p:spPr>
          <a:xfrm>
            <a:off x="2535381" y="4400203"/>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员工</a:t>
            </a:r>
            <a:r>
              <a:rPr lang="en-US" altLang="zh-CN" dirty="0"/>
              <a:t>2</a:t>
            </a:r>
            <a:endParaRPr lang="zh-CN" altLang="en-US" dirty="0"/>
          </a:p>
        </p:txBody>
      </p:sp>
      <p:sp>
        <p:nvSpPr>
          <p:cNvPr id="10" name="矩形 9"/>
          <p:cNvSpPr/>
          <p:nvPr/>
        </p:nvSpPr>
        <p:spPr>
          <a:xfrm>
            <a:off x="3901440" y="4402971"/>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员工</a:t>
            </a:r>
            <a:r>
              <a:rPr lang="en-US" altLang="zh-CN" dirty="0"/>
              <a:t>3</a:t>
            </a:r>
            <a:endParaRPr lang="zh-CN" altLang="en-US" dirty="0"/>
          </a:p>
        </p:txBody>
      </p:sp>
      <p:sp>
        <p:nvSpPr>
          <p:cNvPr id="11" name="矩形 10"/>
          <p:cNvSpPr/>
          <p:nvPr/>
        </p:nvSpPr>
        <p:spPr>
          <a:xfrm>
            <a:off x="1579418" y="5180214"/>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12" name="矩形 11"/>
          <p:cNvSpPr/>
          <p:nvPr/>
        </p:nvSpPr>
        <p:spPr>
          <a:xfrm>
            <a:off x="3247504" y="5180213"/>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13" name="矩形 12"/>
          <p:cNvSpPr/>
          <p:nvPr/>
        </p:nvSpPr>
        <p:spPr>
          <a:xfrm>
            <a:off x="1925781" y="2751858"/>
            <a:ext cx="2327564"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Domain 1</a:t>
            </a:r>
            <a:endParaRPr lang="zh-CN" altLang="en-US" dirty="0"/>
          </a:p>
        </p:txBody>
      </p:sp>
      <p:sp>
        <p:nvSpPr>
          <p:cNvPr id="16" name="圆角矩形 15"/>
          <p:cNvSpPr/>
          <p:nvPr/>
        </p:nvSpPr>
        <p:spPr>
          <a:xfrm>
            <a:off x="6889865" y="2585258"/>
            <a:ext cx="4463935" cy="335834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8588431" y="3400597"/>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Root</a:t>
            </a:r>
            <a:endParaRPr lang="en-US" altLang="zh-CN" dirty="0" smtClean="0"/>
          </a:p>
          <a:p>
            <a:pPr algn="ctr"/>
            <a:r>
              <a:rPr lang="zh-CN" altLang="en-US" dirty="0" smtClean="0"/>
              <a:t>（部长</a:t>
            </a:r>
            <a:r>
              <a:rPr lang="en-US" altLang="zh-CN" dirty="0" smtClean="0"/>
              <a:t>2</a:t>
            </a:r>
            <a:r>
              <a:rPr lang="zh-CN" altLang="en-US" dirty="0" smtClean="0"/>
              <a:t>）</a:t>
            </a:r>
            <a:endParaRPr lang="zh-CN" altLang="en-US" dirty="0"/>
          </a:p>
        </p:txBody>
      </p:sp>
      <p:sp>
        <p:nvSpPr>
          <p:cNvPr id="18" name="矩形 17"/>
          <p:cNvSpPr/>
          <p:nvPr/>
        </p:nvSpPr>
        <p:spPr>
          <a:xfrm>
            <a:off x="7222373" y="4400203"/>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员工</a:t>
            </a:r>
            <a:r>
              <a:rPr lang="en-US" altLang="zh-CN" dirty="0" smtClean="0"/>
              <a:t>1</a:t>
            </a:r>
            <a:endParaRPr lang="zh-CN" altLang="en-US" dirty="0"/>
          </a:p>
        </p:txBody>
      </p:sp>
      <p:sp>
        <p:nvSpPr>
          <p:cNvPr id="19" name="矩形 18"/>
          <p:cNvSpPr/>
          <p:nvPr/>
        </p:nvSpPr>
        <p:spPr>
          <a:xfrm>
            <a:off x="8588432" y="4400203"/>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员工</a:t>
            </a:r>
            <a:r>
              <a:rPr lang="en-US" altLang="zh-CN" dirty="0" smtClean="0"/>
              <a:t>2</a:t>
            </a:r>
            <a:endParaRPr lang="zh-CN" altLang="en-US" dirty="0"/>
          </a:p>
        </p:txBody>
      </p:sp>
      <p:sp>
        <p:nvSpPr>
          <p:cNvPr id="20" name="矩形 19"/>
          <p:cNvSpPr/>
          <p:nvPr/>
        </p:nvSpPr>
        <p:spPr>
          <a:xfrm>
            <a:off x="9954491" y="4400203"/>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员工</a:t>
            </a:r>
            <a:r>
              <a:rPr lang="en-US" altLang="zh-CN" dirty="0" smtClean="0"/>
              <a:t>3</a:t>
            </a:r>
            <a:endParaRPr lang="zh-CN" altLang="en-US" dirty="0"/>
          </a:p>
        </p:txBody>
      </p:sp>
      <p:sp>
        <p:nvSpPr>
          <p:cNvPr id="21" name="矩形 20"/>
          <p:cNvSpPr/>
          <p:nvPr/>
        </p:nvSpPr>
        <p:spPr>
          <a:xfrm>
            <a:off x="7632469" y="5180214"/>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22" name="矩形 21"/>
          <p:cNvSpPr/>
          <p:nvPr/>
        </p:nvSpPr>
        <p:spPr>
          <a:xfrm>
            <a:off x="9300555" y="5180213"/>
            <a:ext cx="1213659"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23" name="矩形 22"/>
          <p:cNvSpPr/>
          <p:nvPr/>
        </p:nvSpPr>
        <p:spPr>
          <a:xfrm>
            <a:off x="7978832" y="2751858"/>
            <a:ext cx="2327564" cy="482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Domain 2</a:t>
            </a:r>
            <a:endParaRPr lang="zh-CN" altLang="en-US" dirty="0"/>
          </a:p>
        </p:txBody>
      </p:sp>
      <p:sp>
        <p:nvSpPr>
          <p:cNvPr id="4" name="矩形 3"/>
          <p:cNvSpPr/>
          <p:nvPr/>
        </p:nvSpPr>
        <p:spPr>
          <a:xfrm>
            <a:off x="5381799" y="3882736"/>
            <a:ext cx="1436716" cy="681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若未授权</a:t>
            </a:r>
            <a:endParaRPr lang="en-US" altLang="zh-CN" b="1" dirty="0" smtClean="0">
              <a:solidFill>
                <a:srgbClr val="FF0000"/>
              </a:solidFill>
            </a:endParaRPr>
          </a:p>
          <a:p>
            <a:pPr algn="ctr"/>
            <a:r>
              <a:rPr lang="en-US" altLang="zh-CN" b="1" dirty="0" smtClean="0">
                <a:solidFill>
                  <a:srgbClr val="FF0000"/>
                </a:solidFill>
              </a:rPr>
              <a:t>&lt;---x---&gt;</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a:t>SEAndroid</a:t>
            </a:r>
            <a:r>
              <a:rPr lang="en-US" altLang="zh-CN" dirty="0"/>
              <a:t> </a:t>
            </a:r>
            <a:r>
              <a:rPr lang="en-US" altLang="zh-CN" dirty="0" err="1" smtClean="0"/>
              <a:t>sepolicy</a:t>
            </a:r>
            <a:r>
              <a:rPr lang="en-US" altLang="zh-CN" dirty="0" smtClean="0"/>
              <a:t> domain</a:t>
            </a:r>
            <a:endParaRPr lang="zh-CN" altLang="en-US" dirty="0"/>
          </a:p>
        </p:txBody>
      </p:sp>
      <p:sp>
        <p:nvSpPr>
          <p:cNvPr id="3" name="内容占位符 2"/>
          <p:cNvSpPr>
            <a:spLocks noGrp="1"/>
          </p:cNvSpPr>
          <p:nvPr>
            <p:ph idx="1"/>
          </p:nvPr>
        </p:nvSpPr>
        <p:spPr/>
        <p:txBody>
          <a:bodyPr>
            <a:normAutofit/>
          </a:bodyPr>
          <a:lstStyle/>
          <a:p>
            <a:r>
              <a:rPr lang="zh-CN" altLang="en-US" dirty="0" smtClean="0"/>
              <a:t>同用户不同域，将用户进一步划分域</a:t>
            </a:r>
            <a:endParaRPr lang="en-US" altLang="zh-CN" dirty="0" smtClean="0"/>
          </a:p>
          <a:p>
            <a:pPr lvl="1"/>
            <a:r>
              <a:rPr lang="en-US" altLang="zh-CN" dirty="0" err="1" smtClean="0"/>
              <a:t>Init</a:t>
            </a:r>
            <a:r>
              <a:rPr lang="en-US" altLang="zh-CN" dirty="0" smtClean="0"/>
              <a:t>				---root</a:t>
            </a:r>
            <a:r>
              <a:rPr lang="zh-CN" altLang="en-US" dirty="0" smtClean="0"/>
              <a:t>用户</a:t>
            </a:r>
            <a:r>
              <a:rPr lang="en-US" altLang="zh-CN" dirty="0" smtClean="0"/>
              <a:t>		---</a:t>
            </a:r>
            <a:r>
              <a:rPr lang="en-US" altLang="zh-CN" dirty="0" err="1" smtClean="0"/>
              <a:t>init</a:t>
            </a:r>
            <a:r>
              <a:rPr lang="zh-CN" altLang="en-US" dirty="0" smtClean="0"/>
              <a:t>域</a:t>
            </a:r>
            <a:endParaRPr lang="en-US" altLang="zh-CN" dirty="0" smtClean="0"/>
          </a:p>
          <a:p>
            <a:pPr lvl="1"/>
            <a:r>
              <a:rPr lang="en-US" altLang="zh-CN" dirty="0" err="1" smtClean="0"/>
              <a:t>Installd</a:t>
            </a:r>
            <a:r>
              <a:rPr lang="en-US" altLang="zh-CN" dirty="0" smtClean="0"/>
              <a:t>				---root</a:t>
            </a:r>
            <a:r>
              <a:rPr lang="zh-CN" altLang="en-US" dirty="0" smtClean="0"/>
              <a:t>用户</a:t>
            </a:r>
            <a:r>
              <a:rPr lang="en-US" altLang="zh-CN" dirty="0" smtClean="0"/>
              <a:t>		---</a:t>
            </a:r>
            <a:r>
              <a:rPr lang="en-US" altLang="zh-CN" dirty="0" err="1" smtClean="0"/>
              <a:t>installd</a:t>
            </a:r>
            <a:r>
              <a:rPr lang="zh-CN" altLang="en-US" dirty="0" smtClean="0"/>
              <a:t>域</a:t>
            </a:r>
            <a:endParaRPr lang="en-US" altLang="zh-CN" dirty="0" smtClean="0"/>
          </a:p>
          <a:p>
            <a:endParaRPr lang="en-US" altLang="zh-CN" dirty="0"/>
          </a:p>
          <a:p>
            <a:pPr lvl="1"/>
            <a:r>
              <a:rPr lang="en-US" altLang="zh-CN" dirty="0" err="1"/>
              <a:t>s</a:t>
            </a:r>
            <a:r>
              <a:rPr lang="en-US" altLang="zh-CN" dirty="0" err="1" smtClean="0"/>
              <a:t>ystem_server</a:t>
            </a:r>
            <a:r>
              <a:rPr lang="en-US" altLang="zh-CN" dirty="0" smtClean="0"/>
              <a:t>			---system</a:t>
            </a:r>
            <a:r>
              <a:rPr lang="zh-CN" altLang="en-US" dirty="0" smtClean="0"/>
              <a:t>用户</a:t>
            </a:r>
            <a:r>
              <a:rPr lang="en-US" altLang="zh-CN" dirty="0" smtClean="0"/>
              <a:t>	---</a:t>
            </a:r>
            <a:r>
              <a:rPr lang="en-US" altLang="zh-CN" dirty="0" err="1" smtClean="0"/>
              <a:t>system_server</a:t>
            </a:r>
            <a:r>
              <a:rPr lang="zh-CN" altLang="en-US" dirty="0" smtClean="0"/>
              <a:t>域</a:t>
            </a:r>
            <a:endParaRPr lang="en-US" altLang="zh-CN" dirty="0" smtClean="0"/>
          </a:p>
          <a:p>
            <a:pPr lvl="1"/>
            <a:r>
              <a:rPr lang="en-US" altLang="zh-CN" dirty="0" err="1" smtClean="0"/>
              <a:t>com.android.settings</a:t>
            </a:r>
            <a:r>
              <a:rPr lang="en-US" altLang="zh-CN" dirty="0" smtClean="0"/>
              <a:t>		---</a:t>
            </a:r>
            <a:r>
              <a:rPr lang="en-US" altLang="zh-CN" dirty="0" err="1" smtClean="0"/>
              <a:t>sysem</a:t>
            </a:r>
            <a:r>
              <a:rPr lang="zh-CN" altLang="en-US" dirty="0" smtClean="0"/>
              <a:t>用户</a:t>
            </a:r>
            <a:r>
              <a:rPr lang="en-US" altLang="zh-CN" dirty="0" smtClean="0"/>
              <a:t>	---</a:t>
            </a:r>
            <a:r>
              <a:rPr lang="en-US" altLang="zh-CN" dirty="0" err="1" smtClean="0"/>
              <a:t>system_app</a:t>
            </a:r>
            <a:r>
              <a:rPr lang="zh-CN" altLang="en-US" dirty="0" smtClean="0"/>
              <a:t>域</a:t>
            </a:r>
            <a:endParaRPr lang="en-US" altLang="zh-CN" dirty="0" smtClean="0"/>
          </a:p>
          <a:p>
            <a:endParaRPr lang="en-US" altLang="zh-CN" dirty="0" smtClean="0"/>
          </a:p>
        </p:txBody>
      </p:sp>
      <p:pic>
        <p:nvPicPr>
          <p:cNvPr id="6" name="图片 5"/>
          <p:cNvPicPr>
            <a:picLocks noChangeAspect="1"/>
          </p:cNvPicPr>
          <p:nvPr/>
        </p:nvPicPr>
        <p:blipFill>
          <a:blip r:embed="rId1"/>
          <a:stretch>
            <a:fillRect/>
          </a:stretch>
        </p:blipFill>
        <p:spPr>
          <a:xfrm>
            <a:off x="15668" y="4929447"/>
            <a:ext cx="12133384" cy="192855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zh-CN" altLang="en-US" dirty="0" smtClean="0"/>
              <a:t>工作流程</a:t>
            </a:r>
            <a:endParaRPr lang="zh-CN" altLang="en-US" dirty="0"/>
          </a:p>
        </p:txBody>
      </p:sp>
      <p:sp>
        <p:nvSpPr>
          <p:cNvPr id="3" name="内容占位符 2"/>
          <p:cNvSpPr>
            <a:spLocks noGrp="1"/>
          </p:cNvSpPr>
          <p:nvPr>
            <p:ph idx="1"/>
          </p:nvPr>
        </p:nvSpPr>
        <p:spPr/>
        <p:txBody>
          <a:bodyPr/>
          <a:lstStyle/>
          <a:p>
            <a:r>
              <a:rPr lang="zh-CN" altLang="en-US" dirty="0" smtClean="0"/>
              <a:t>进程</a:t>
            </a:r>
            <a:r>
              <a:rPr lang="zh-CN" altLang="en-US" dirty="0"/>
              <a:t>通过系统调用</a:t>
            </a:r>
            <a:r>
              <a:rPr lang="en-US" altLang="zh-CN" dirty="0"/>
              <a:t>(System Call)</a:t>
            </a:r>
            <a:r>
              <a:rPr lang="zh-CN" altLang="en-US" dirty="0"/>
              <a:t>访问某个资源，进入</a:t>
            </a:r>
            <a:r>
              <a:rPr lang="en-US" altLang="zh-CN" dirty="0"/>
              <a:t>Kernel</a:t>
            </a:r>
            <a:r>
              <a:rPr lang="zh-CN" altLang="en-US" dirty="0"/>
              <a:t>后，先会做基本的检测，如果异常则直接返回</a:t>
            </a:r>
            <a:r>
              <a:rPr lang="zh-CN" altLang="en-US" dirty="0" smtClean="0"/>
              <a:t>。</a:t>
            </a:r>
            <a:endParaRPr lang="en-US" altLang="zh-CN" dirty="0" smtClean="0"/>
          </a:p>
          <a:p>
            <a:r>
              <a:rPr lang="en-US" altLang="zh-CN" dirty="0" smtClean="0"/>
              <a:t>Linux </a:t>
            </a:r>
            <a:r>
              <a:rPr lang="en-US" altLang="zh-CN" dirty="0"/>
              <a:t>Kernel </a:t>
            </a:r>
            <a:r>
              <a:rPr lang="en-US" altLang="zh-CN" b="1" dirty="0">
                <a:solidFill>
                  <a:srgbClr val="FF0000"/>
                </a:solidFill>
              </a:rPr>
              <a:t>DAC</a:t>
            </a:r>
            <a:r>
              <a:rPr lang="zh-CN" altLang="en-US" dirty="0"/>
              <a:t>审查</a:t>
            </a:r>
            <a:r>
              <a:rPr lang="en-US" altLang="zh-CN" dirty="0"/>
              <a:t>,</a:t>
            </a:r>
            <a:r>
              <a:rPr lang="zh-CN" altLang="en-US" dirty="0"/>
              <a:t>如果异常则直接返回</a:t>
            </a:r>
            <a:r>
              <a:rPr lang="en-US" altLang="zh-CN" dirty="0" smtClean="0"/>
              <a:t>.</a:t>
            </a:r>
            <a:endParaRPr lang="en-US" altLang="zh-CN" dirty="0" smtClean="0"/>
          </a:p>
          <a:p>
            <a:r>
              <a:rPr lang="zh-CN" altLang="en-US" dirty="0" smtClean="0"/>
              <a:t>调用</a:t>
            </a:r>
            <a:r>
              <a:rPr lang="en-US" altLang="zh-CN" b="1" dirty="0" smtClean="0">
                <a:solidFill>
                  <a:srgbClr val="FF0000"/>
                </a:solidFill>
              </a:rPr>
              <a:t>LSM</a:t>
            </a:r>
            <a:r>
              <a:rPr lang="en-US" altLang="zh-CN" dirty="0" smtClean="0"/>
              <a:t>(Linux Security Modules)</a:t>
            </a:r>
            <a:r>
              <a:rPr lang="zh-CN" altLang="en-US" dirty="0" smtClean="0"/>
              <a:t>的</a:t>
            </a:r>
            <a:r>
              <a:rPr lang="zh-CN" altLang="en-US" dirty="0"/>
              <a:t>相关</a:t>
            </a:r>
            <a:r>
              <a:rPr lang="en-US" altLang="zh-CN" dirty="0"/>
              <a:t>hooks,</a:t>
            </a:r>
            <a:r>
              <a:rPr lang="zh-CN" altLang="en-US" dirty="0"/>
              <a:t>对接到</a:t>
            </a:r>
            <a:r>
              <a:rPr lang="en-US" altLang="zh-CN" dirty="0" err="1"/>
              <a:t>SELinux</a:t>
            </a:r>
            <a:r>
              <a:rPr lang="zh-CN" altLang="en-US" dirty="0"/>
              <a:t>的</a:t>
            </a:r>
            <a:r>
              <a:rPr lang="en-US" altLang="zh-CN" dirty="0"/>
              <a:t>hooks</a:t>
            </a:r>
            <a:r>
              <a:rPr lang="zh-CN" altLang="en-US" dirty="0"/>
              <a:t>，进而进行</a:t>
            </a:r>
            <a:r>
              <a:rPr lang="en-US" altLang="zh-CN" b="1" dirty="0">
                <a:solidFill>
                  <a:srgbClr val="FF0000"/>
                </a:solidFill>
              </a:rPr>
              <a:t>MAC</a:t>
            </a:r>
            <a:r>
              <a:rPr lang="zh-CN" altLang="en-US" dirty="0"/>
              <a:t>验证，如果异常则直接返回</a:t>
            </a:r>
            <a:r>
              <a:rPr lang="zh-CN" altLang="en-US" dirty="0" smtClean="0"/>
              <a:t>。</a:t>
            </a:r>
            <a:endParaRPr lang="en-US" altLang="zh-CN" dirty="0" smtClean="0"/>
          </a:p>
          <a:p>
            <a:r>
              <a:rPr lang="zh-CN" altLang="en-US" dirty="0" smtClean="0"/>
              <a:t>访问</a:t>
            </a:r>
            <a:r>
              <a:rPr lang="zh-CN" altLang="en-US" dirty="0"/>
              <a:t>真正的系统资源</a:t>
            </a:r>
            <a:r>
              <a:rPr lang="zh-CN" altLang="en-US" dirty="0" smtClean="0"/>
              <a:t>。</a:t>
            </a:r>
            <a:endParaRPr lang="en-US" altLang="zh-CN" dirty="0" smtClean="0"/>
          </a:p>
          <a:p>
            <a:r>
              <a:rPr lang="zh-CN" altLang="en-US" dirty="0" smtClean="0"/>
              <a:t>返回</a:t>
            </a:r>
            <a:r>
              <a:rPr lang="zh-CN" altLang="en-US" dirty="0"/>
              <a:t>用户态，</a:t>
            </a:r>
            <a:r>
              <a:rPr lang="zh-CN" altLang="en-US" dirty="0" smtClean="0"/>
              <a:t>将</a:t>
            </a:r>
            <a:r>
              <a:rPr lang="zh-CN" altLang="en-US" dirty="0"/>
              <a:t>结果</a:t>
            </a:r>
            <a:r>
              <a:rPr lang="zh-CN" altLang="en-US" dirty="0" smtClean="0"/>
              <a:t>反馈</a:t>
            </a:r>
            <a:r>
              <a:rPr lang="zh-CN" altLang="en-US" dirty="0"/>
              <a:t>。 </a:t>
            </a:r>
            <a:endParaRPr lang="zh-CN" altLang="en-US" dirty="0"/>
          </a:p>
        </p:txBody>
      </p:sp>
      <p:pic>
        <p:nvPicPr>
          <p:cNvPr id="2052" name="Picture 4" descr="https://img-blog.csdn.net/20160412234238682?watermark/2/text/aHR0cDovL2Jsb2cuY3Nkbi5uZXQv/font/5a6L5L2T/fontsize/400/fill/I0JBQkFCMA==/dissolve/70/gravity/Cent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0960" y="4010560"/>
            <a:ext cx="4511040" cy="28474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&amp; </a:t>
            </a:r>
            <a:r>
              <a:rPr lang="en-US" altLang="zh-CN" dirty="0" err="1" smtClean="0"/>
              <a:t>SEAndroid</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1. </a:t>
            </a:r>
            <a:r>
              <a:rPr lang="zh-CN" altLang="en-US" b="1" dirty="0">
                <a:solidFill>
                  <a:srgbClr val="FF0000"/>
                </a:solidFill>
              </a:rPr>
              <a:t>内核空间</a:t>
            </a:r>
            <a:r>
              <a:rPr lang="zh-CN" altLang="en-US" dirty="0"/>
              <a:t>的 </a:t>
            </a:r>
            <a:r>
              <a:rPr lang="en-US" altLang="zh-CN" dirty="0" err="1"/>
              <a:t>SELinux</a:t>
            </a:r>
            <a:r>
              <a:rPr lang="en-US" altLang="zh-CN" dirty="0"/>
              <a:t> LSM </a:t>
            </a:r>
            <a:r>
              <a:rPr lang="zh-CN" altLang="en-US" dirty="0"/>
              <a:t>模块负责内核资源的安全访问控制</a:t>
            </a:r>
            <a:endParaRPr lang="zh-CN" altLang="en-US" dirty="0"/>
          </a:p>
          <a:p>
            <a:r>
              <a:rPr lang="en-US" altLang="zh-CN" dirty="0"/>
              <a:t>2. </a:t>
            </a:r>
            <a:r>
              <a:rPr lang="zh-CN" altLang="en-US" b="1" dirty="0">
                <a:solidFill>
                  <a:srgbClr val="FF0000"/>
                </a:solidFill>
              </a:rPr>
              <a:t>用户空间</a:t>
            </a:r>
            <a:r>
              <a:rPr lang="zh-CN" altLang="en-US" dirty="0"/>
              <a:t>的 </a:t>
            </a:r>
            <a:r>
              <a:rPr lang="en-US" altLang="zh-CN" dirty="0" err="1"/>
              <a:t>SEAndroid</a:t>
            </a:r>
            <a:r>
              <a:rPr lang="en-US" altLang="zh-CN" dirty="0"/>
              <a:t> Policy </a:t>
            </a:r>
            <a:r>
              <a:rPr lang="zh-CN" altLang="en-US" dirty="0"/>
              <a:t>描述的是资源安全访问策略</a:t>
            </a:r>
            <a:r>
              <a:rPr lang="zh-CN" altLang="en-US" dirty="0" smtClean="0"/>
              <a:t>。系统启动时，</a:t>
            </a:r>
            <a:r>
              <a:rPr lang="zh-CN" altLang="en-US" dirty="0"/>
              <a:t>用户空间的 </a:t>
            </a:r>
            <a:r>
              <a:rPr lang="en-US" altLang="zh-CN" dirty="0"/>
              <a:t>Security Server </a:t>
            </a:r>
            <a:r>
              <a:rPr lang="zh-CN" altLang="en-US" dirty="0" smtClean="0"/>
              <a:t>将</a:t>
            </a:r>
            <a:r>
              <a:rPr lang="zh-CN" altLang="en-US" dirty="0"/>
              <a:t>这些安全访问策略加载内核空间的 </a:t>
            </a:r>
            <a:r>
              <a:rPr lang="en-US" altLang="zh-CN" dirty="0" err="1"/>
              <a:t>SELinux</a:t>
            </a:r>
            <a:r>
              <a:rPr lang="en-US" altLang="zh-CN" dirty="0"/>
              <a:t> LSM </a:t>
            </a:r>
            <a:r>
              <a:rPr lang="zh-CN" altLang="en-US" dirty="0"/>
              <a:t>模块</a:t>
            </a:r>
            <a:r>
              <a:rPr lang="zh-CN" altLang="en-US" dirty="0" smtClean="0"/>
              <a:t>中。</a:t>
            </a:r>
            <a:r>
              <a:rPr lang="zh-CN" altLang="en-US" b="1" dirty="0" smtClean="0">
                <a:solidFill>
                  <a:srgbClr val="FF0000"/>
                </a:solidFill>
              </a:rPr>
              <a:t>通过</a:t>
            </a:r>
            <a:r>
              <a:rPr lang="en-US" altLang="zh-CN" b="1" dirty="0" err="1">
                <a:solidFill>
                  <a:srgbClr val="FF0000"/>
                </a:solidFill>
              </a:rPr>
              <a:t>SELinux</a:t>
            </a:r>
            <a:r>
              <a:rPr lang="zh-CN" altLang="en-US" b="1" dirty="0">
                <a:solidFill>
                  <a:srgbClr val="FF0000"/>
                </a:solidFill>
              </a:rPr>
              <a:t>文件系统接口实现的</a:t>
            </a:r>
            <a:endParaRPr lang="zh-CN" altLang="en-US" b="1" dirty="0">
              <a:solidFill>
                <a:srgbClr val="FF0000"/>
              </a:solidFill>
            </a:endParaRPr>
          </a:p>
          <a:p>
            <a:r>
              <a:rPr lang="en-US" altLang="zh-CN" dirty="0"/>
              <a:t>3. </a:t>
            </a:r>
            <a:r>
              <a:rPr lang="zh-CN" altLang="en-US" dirty="0"/>
              <a:t>用户空间的 </a:t>
            </a:r>
            <a:r>
              <a:rPr lang="en-US" altLang="zh-CN" dirty="0"/>
              <a:t>Security Context </a:t>
            </a:r>
            <a:r>
              <a:rPr lang="zh-CN" altLang="en-US" dirty="0"/>
              <a:t>描述的是资源安全上下文</a:t>
            </a:r>
            <a:r>
              <a:rPr lang="zh-CN" altLang="en-US" dirty="0" smtClean="0"/>
              <a:t>。 </a:t>
            </a:r>
            <a:r>
              <a:rPr lang="en-US" altLang="zh-CN" dirty="0" err="1"/>
              <a:t>SEAndroid</a:t>
            </a:r>
            <a:r>
              <a:rPr lang="en-US" altLang="zh-CN" dirty="0"/>
              <a:t> </a:t>
            </a:r>
            <a:r>
              <a:rPr lang="zh-CN" altLang="en-US" dirty="0"/>
              <a:t>的安全访问策略就是在资源的安全上下文基础上实现的</a:t>
            </a:r>
            <a:endParaRPr lang="zh-CN" altLang="en-US" dirty="0"/>
          </a:p>
          <a:p>
            <a:r>
              <a:rPr lang="en-US" altLang="zh-CN" dirty="0"/>
              <a:t>4. </a:t>
            </a:r>
            <a:r>
              <a:rPr lang="zh-CN" altLang="en-US" dirty="0"/>
              <a:t>用户空间的 </a:t>
            </a:r>
            <a:r>
              <a:rPr lang="en-US" altLang="zh-CN" dirty="0"/>
              <a:t>Security Server </a:t>
            </a:r>
            <a:r>
              <a:rPr lang="zh-CN" altLang="en-US" dirty="0"/>
              <a:t>一方面需要到用户空间的 </a:t>
            </a:r>
            <a:r>
              <a:rPr lang="en-US" altLang="zh-CN" dirty="0"/>
              <a:t>Security Context </a:t>
            </a:r>
            <a:r>
              <a:rPr lang="zh-CN" altLang="en-US" dirty="0"/>
              <a:t>去检索对象的安全上下文</a:t>
            </a:r>
            <a:r>
              <a:rPr lang="zh-CN" altLang="en-US" dirty="0" smtClean="0"/>
              <a:t>，另一方面</a:t>
            </a:r>
            <a:r>
              <a:rPr lang="zh-CN" altLang="en-US" dirty="0"/>
              <a:t>也需要到内核空间去操作对象的安全上下文</a:t>
            </a:r>
            <a:endParaRPr lang="zh-CN" altLang="en-US" dirty="0"/>
          </a:p>
          <a:p>
            <a:r>
              <a:rPr lang="en-US" altLang="zh-CN" dirty="0"/>
              <a:t>5. </a:t>
            </a:r>
            <a:r>
              <a:rPr lang="zh-CN" altLang="en-US" b="1" dirty="0">
                <a:solidFill>
                  <a:srgbClr val="FF0000"/>
                </a:solidFill>
              </a:rPr>
              <a:t>用户空间</a:t>
            </a:r>
            <a:r>
              <a:rPr lang="zh-CN" altLang="en-US" dirty="0"/>
              <a:t>的 </a:t>
            </a:r>
            <a:r>
              <a:rPr lang="en-US" altLang="zh-CN" b="1" dirty="0" err="1">
                <a:solidFill>
                  <a:srgbClr val="FF0000"/>
                </a:solidFill>
              </a:rPr>
              <a:t>libselinux</a:t>
            </a:r>
            <a:r>
              <a:rPr lang="en-US" altLang="zh-CN" dirty="0"/>
              <a:t> </a:t>
            </a:r>
            <a:r>
              <a:rPr lang="zh-CN" altLang="en-US" dirty="0"/>
              <a:t>库封装了对 </a:t>
            </a:r>
            <a:r>
              <a:rPr lang="en-US" altLang="zh-CN" dirty="0" err="1"/>
              <a:t>SELinux</a:t>
            </a:r>
            <a:r>
              <a:rPr lang="en-US" altLang="zh-CN" dirty="0"/>
              <a:t> </a:t>
            </a:r>
            <a:r>
              <a:rPr lang="zh-CN" altLang="en-US" dirty="0"/>
              <a:t>文件系统接口的读写操作</a:t>
            </a:r>
            <a:r>
              <a:rPr lang="zh-CN" altLang="en-US" dirty="0" smtClean="0"/>
              <a:t>。用户</a:t>
            </a:r>
            <a:r>
              <a:rPr lang="zh-CN" altLang="en-US" dirty="0"/>
              <a:t>空间的 </a:t>
            </a:r>
            <a:r>
              <a:rPr lang="en-US" altLang="zh-CN" dirty="0"/>
              <a:t>Security Server </a:t>
            </a:r>
            <a:r>
              <a:rPr lang="zh-CN" altLang="en-US" dirty="0"/>
              <a:t>访问内核空间的 </a:t>
            </a:r>
            <a:r>
              <a:rPr lang="en-US" altLang="zh-CN" dirty="0" err="1"/>
              <a:t>SELinux</a:t>
            </a:r>
            <a:r>
              <a:rPr lang="en-US" altLang="zh-CN" dirty="0"/>
              <a:t> LSM </a:t>
            </a:r>
            <a:r>
              <a:rPr lang="zh-CN" altLang="en-US" dirty="0"/>
              <a:t>模块时，都是间接地通过 </a:t>
            </a:r>
            <a:r>
              <a:rPr lang="en-US" altLang="zh-CN" dirty="0" err="1"/>
              <a:t>libselinux</a:t>
            </a:r>
            <a:r>
              <a:rPr lang="zh-CN" altLang="en-US" dirty="0"/>
              <a:t>进行的</a:t>
            </a:r>
            <a:r>
              <a:rPr lang="zh-CN" altLang="en-US" dirty="0" smtClean="0"/>
              <a:t>。这样</a:t>
            </a:r>
            <a:r>
              <a:rPr lang="zh-CN" altLang="en-US" dirty="0"/>
              <a:t>可以将对 </a:t>
            </a:r>
            <a:r>
              <a:rPr lang="en-US" altLang="zh-CN" dirty="0" err="1"/>
              <a:t>SELinux</a:t>
            </a:r>
            <a:r>
              <a:rPr lang="en-US" altLang="zh-CN" dirty="0"/>
              <a:t> </a:t>
            </a:r>
            <a:r>
              <a:rPr lang="zh-CN" altLang="en-US" dirty="0"/>
              <a:t>文件系统接口的读写操作封装成更有意义的函数调用。</a:t>
            </a:r>
            <a:endParaRPr lang="zh-CN" altLang="en-US" dirty="0"/>
          </a:p>
          <a:p>
            <a:r>
              <a:rPr lang="en-US" altLang="zh-CN" dirty="0"/>
              <a:t>6. </a:t>
            </a:r>
            <a:r>
              <a:rPr lang="zh-CN" altLang="en-US" dirty="0"/>
              <a:t>用户空间的 </a:t>
            </a:r>
            <a:r>
              <a:rPr lang="en-US" altLang="zh-CN" dirty="0"/>
              <a:t>Security Server </a:t>
            </a:r>
            <a:r>
              <a:rPr lang="zh-CN" altLang="en-US" dirty="0"/>
              <a:t>到用户空间的 </a:t>
            </a:r>
            <a:r>
              <a:rPr lang="en-US" altLang="zh-CN" dirty="0"/>
              <a:t>Security Context </a:t>
            </a:r>
            <a:r>
              <a:rPr lang="zh-CN" altLang="en-US" dirty="0"/>
              <a:t>去检索对象的安全上下文时，同样也是通过 </a:t>
            </a:r>
            <a:r>
              <a:rPr lang="en-US" altLang="zh-CN" dirty="0" err="1" smtClean="0"/>
              <a:t>libselinux</a:t>
            </a:r>
            <a:r>
              <a:rPr lang="en-US" altLang="zh-CN" dirty="0" smtClean="0"/>
              <a:t> </a:t>
            </a:r>
            <a:r>
              <a:rPr lang="zh-CN" altLang="en-US" dirty="0"/>
              <a:t>库来进行的</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context</a:t>
            </a:r>
            <a:endParaRPr lang="zh-CN" altLang="en-US" dirty="0"/>
          </a:p>
        </p:txBody>
      </p:sp>
      <p:sp>
        <p:nvSpPr>
          <p:cNvPr id="3" name="内容占位符 2"/>
          <p:cNvSpPr>
            <a:spLocks noGrp="1"/>
          </p:cNvSpPr>
          <p:nvPr>
            <p:ph idx="1"/>
          </p:nvPr>
        </p:nvSpPr>
        <p:spPr/>
        <p:txBody>
          <a:bodyPr/>
          <a:lstStyle/>
          <a:p>
            <a:r>
              <a:rPr lang="en-US" altLang="zh-CN" dirty="0" err="1"/>
              <a:t>user:role:type</a:t>
            </a:r>
            <a:r>
              <a:rPr lang="en-US" altLang="zh-CN" dirty="0"/>
              <a:t>[:range] </a:t>
            </a:r>
            <a:endParaRPr lang="en-US" altLang="zh-CN" dirty="0" smtClean="0"/>
          </a:p>
          <a:p>
            <a:pPr lvl="1"/>
            <a:r>
              <a:rPr lang="en-US" altLang="zh-CN" dirty="0" smtClean="0"/>
              <a:t>u:object_r:type:s0</a:t>
            </a:r>
            <a:endParaRPr lang="en-US" altLang="zh-CN" dirty="0" smtClean="0"/>
          </a:p>
          <a:p>
            <a:pPr lvl="2"/>
            <a:r>
              <a:rPr lang="en-US" altLang="zh-CN" b="1" dirty="0" err="1" smtClean="0">
                <a:solidFill>
                  <a:srgbClr val="FF0000"/>
                </a:solidFill>
              </a:rPr>
              <a:t>object_r</a:t>
            </a:r>
            <a:r>
              <a:rPr lang="zh-CN" altLang="en-US" dirty="0" smtClean="0"/>
              <a:t>，面向进程要访问的</a:t>
            </a:r>
            <a:r>
              <a:rPr lang="zh-CN" altLang="en-US" b="1" dirty="0" smtClean="0">
                <a:solidFill>
                  <a:srgbClr val="FF0000"/>
                </a:solidFill>
              </a:rPr>
              <a:t>资源</a:t>
            </a:r>
            <a:r>
              <a:rPr lang="zh-CN" altLang="en-US" dirty="0" smtClean="0"/>
              <a:t>，一般是文件</a:t>
            </a:r>
            <a:r>
              <a:rPr lang="en-US" altLang="zh-CN" dirty="0" smtClean="0"/>
              <a:t>/</a:t>
            </a:r>
            <a:r>
              <a:rPr lang="zh-CN" altLang="en-US" dirty="0" smtClean="0"/>
              <a:t>目录</a:t>
            </a:r>
            <a:r>
              <a:rPr lang="en-US" altLang="zh-CN" dirty="0" smtClean="0"/>
              <a:t>...</a:t>
            </a:r>
            <a:endParaRPr lang="en-US" altLang="zh-CN" dirty="0" smtClean="0"/>
          </a:p>
          <a:p>
            <a:pPr lvl="1"/>
            <a:r>
              <a:rPr lang="en-US" altLang="zh-CN" dirty="0" smtClean="0"/>
              <a:t>u:r:type:s0</a:t>
            </a:r>
            <a:endParaRPr lang="en-US" altLang="zh-CN" dirty="0" smtClean="0"/>
          </a:p>
          <a:p>
            <a:pPr lvl="2"/>
            <a:r>
              <a:rPr lang="en-US" altLang="zh-CN" b="1" dirty="0" smtClean="0">
                <a:solidFill>
                  <a:srgbClr val="FF0000"/>
                </a:solidFill>
              </a:rPr>
              <a:t>subject</a:t>
            </a:r>
            <a:r>
              <a:rPr lang="zh-CN" altLang="en-US" dirty="0" smtClean="0"/>
              <a:t>，面向</a:t>
            </a:r>
            <a:r>
              <a:rPr lang="zh-CN" altLang="en-US" b="1" dirty="0" smtClean="0">
                <a:solidFill>
                  <a:srgbClr val="FF0000"/>
                </a:solidFill>
              </a:rPr>
              <a:t>进程</a:t>
            </a:r>
            <a:endParaRPr lang="en-US" altLang="zh-CN" b="1" dirty="0">
              <a:solidFill>
                <a:srgbClr val="FF0000"/>
              </a:solidFill>
            </a:endParaRPr>
          </a:p>
          <a:p>
            <a:pPr lvl="1"/>
            <a:r>
              <a:rPr lang="en-US" altLang="zh-CN" dirty="0" smtClean="0"/>
              <a:t>S0~Sn</a:t>
            </a:r>
            <a:endParaRPr lang="en-US" altLang="zh-CN" dirty="0" smtClean="0"/>
          </a:p>
          <a:p>
            <a:pPr lvl="2"/>
            <a:r>
              <a:rPr lang="en-US" altLang="zh-CN" dirty="0" smtClean="0"/>
              <a:t>sensitive</a:t>
            </a:r>
            <a:r>
              <a:rPr lang="zh-CN" altLang="en-US" dirty="0" smtClean="0"/>
              <a:t>，</a:t>
            </a:r>
            <a:r>
              <a:rPr lang="zh-CN" altLang="en-US" b="1" dirty="0" smtClean="0">
                <a:solidFill>
                  <a:srgbClr val="FF0000"/>
                </a:solidFill>
              </a:rPr>
              <a:t>等级</a:t>
            </a:r>
            <a:endParaRPr lang="en-US" altLang="zh-CN" b="1" dirty="0" smtClean="0">
              <a:solidFill>
                <a:srgbClr val="FF0000"/>
              </a:solidFill>
            </a:endParaRPr>
          </a:p>
          <a:p>
            <a:r>
              <a:rPr lang="en-US" altLang="zh-CN" dirty="0" smtClean="0"/>
              <a:t>ls –</a:t>
            </a:r>
            <a:r>
              <a:rPr lang="en-US" altLang="zh-CN" dirty="0" err="1" smtClean="0"/>
              <a:t>lZ</a:t>
            </a:r>
            <a:endParaRPr lang="en-US" altLang="zh-CN" dirty="0" smtClean="0"/>
          </a:p>
          <a:p>
            <a:r>
              <a:rPr lang="en-US" altLang="zh-CN" dirty="0" err="1"/>
              <a:t>p</a:t>
            </a:r>
            <a:r>
              <a:rPr lang="en-US" altLang="zh-CN" dirty="0" err="1" smtClean="0"/>
              <a:t>s</a:t>
            </a:r>
            <a:r>
              <a:rPr lang="en-US" altLang="zh-CN" dirty="0" smtClean="0"/>
              <a:t> -</a:t>
            </a:r>
            <a:r>
              <a:rPr lang="en-US" altLang="zh-CN" dirty="0" err="1" smtClean="0"/>
              <a:t>eZ</a:t>
            </a:r>
            <a:endParaRPr lang="en-US" altLang="zh-CN" dirty="0" smtClean="0"/>
          </a:p>
          <a:p>
            <a:r>
              <a:rPr lang="en-US" altLang="zh-CN" dirty="0" err="1"/>
              <a:t>g</a:t>
            </a:r>
            <a:r>
              <a:rPr lang="en-US" altLang="zh-CN" dirty="0" err="1" smtClean="0"/>
              <a:t>etprop</a:t>
            </a:r>
            <a:r>
              <a:rPr lang="en-US" altLang="zh-CN" dirty="0" smtClean="0"/>
              <a:t> -Z</a:t>
            </a:r>
            <a:endParaRPr lang="en-US" altLang="zh-CN" dirty="0" smtClean="0"/>
          </a:p>
          <a:p>
            <a:pPr lvl="1"/>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a:t>
            </a:r>
            <a:r>
              <a:rPr lang="zh-CN" altLang="en-US" dirty="0" smtClean="0"/>
              <a:t>权限变化</a:t>
            </a:r>
            <a:endParaRPr lang="zh-CN" altLang="en-US" dirty="0"/>
          </a:p>
        </p:txBody>
      </p:sp>
      <p:sp>
        <p:nvSpPr>
          <p:cNvPr id="3" name="内容占位符 2"/>
          <p:cNvSpPr>
            <a:spLocks noGrp="1"/>
          </p:cNvSpPr>
          <p:nvPr>
            <p:ph idx="1"/>
          </p:nvPr>
        </p:nvSpPr>
        <p:spPr/>
        <p:txBody>
          <a:bodyPr/>
          <a:lstStyle/>
          <a:p>
            <a:r>
              <a:rPr lang="en-US" altLang="zh-CN" dirty="0" smtClean="0"/>
              <a:t>2008</a:t>
            </a:r>
            <a:r>
              <a:rPr lang="zh-CN" altLang="en-US" dirty="0"/>
              <a:t>年</a:t>
            </a:r>
            <a:r>
              <a:rPr lang="en-US" altLang="zh-CN" dirty="0" smtClean="0"/>
              <a:t>~2015</a:t>
            </a:r>
            <a:r>
              <a:rPr lang="zh-CN" altLang="en-US" dirty="0" smtClean="0"/>
              <a:t>年</a:t>
            </a:r>
            <a:endParaRPr lang="en-US" altLang="zh-CN" dirty="0" smtClean="0"/>
          </a:p>
          <a:p>
            <a:pPr lvl="1"/>
            <a:r>
              <a:rPr lang="zh-CN" altLang="en-US" dirty="0" smtClean="0"/>
              <a:t>基于</a:t>
            </a:r>
            <a:r>
              <a:rPr lang="en-US" altLang="zh-CN" dirty="0" err="1" smtClean="0"/>
              <a:t>linux</a:t>
            </a:r>
            <a:r>
              <a:rPr lang="zh-CN" altLang="en-US" dirty="0" smtClean="0"/>
              <a:t>的</a:t>
            </a:r>
            <a:r>
              <a:rPr lang="en-US" altLang="zh-CN" dirty="0" smtClean="0"/>
              <a:t>UGO+ framework</a:t>
            </a:r>
            <a:r>
              <a:rPr lang="zh-CN" altLang="en-US" dirty="0" smtClean="0"/>
              <a:t>的静态</a:t>
            </a:r>
            <a:r>
              <a:rPr lang="en-US" altLang="zh-CN" dirty="0" smtClean="0"/>
              <a:t>install</a:t>
            </a:r>
            <a:r>
              <a:rPr lang="zh-CN" altLang="en-US" dirty="0" smtClean="0"/>
              <a:t>权限（签名</a:t>
            </a:r>
            <a:r>
              <a:rPr lang="en-US" altLang="zh-CN" dirty="0" smtClean="0"/>
              <a:t>/system/</a:t>
            </a:r>
            <a:r>
              <a:rPr lang="en-US" altLang="zh-CN" dirty="0" err="1" smtClean="0"/>
              <a:t>priv</a:t>
            </a:r>
            <a:r>
              <a:rPr lang="en-US" altLang="zh-CN" dirty="0" smtClean="0"/>
              <a:t>/</a:t>
            </a:r>
            <a:r>
              <a:rPr lang="zh-CN" altLang="en-US" dirty="0" smtClean="0"/>
              <a:t>）</a:t>
            </a:r>
            <a:endParaRPr lang="en-US" altLang="zh-CN" dirty="0" smtClean="0"/>
          </a:p>
          <a:p>
            <a:r>
              <a:rPr lang="en-US" altLang="zh-CN" dirty="0" smtClean="0"/>
              <a:t>2015</a:t>
            </a:r>
            <a:r>
              <a:rPr lang="zh-CN" altLang="en-US" dirty="0" smtClean="0"/>
              <a:t>年</a:t>
            </a:r>
            <a:r>
              <a:rPr lang="en-US" altLang="zh-CN" dirty="0" smtClean="0"/>
              <a:t>~</a:t>
            </a:r>
            <a:endParaRPr lang="en-US" altLang="zh-CN" dirty="0" smtClean="0"/>
          </a:p>
          <a:p>
            <a:pPr lvl="1"/>
            <a:r>
              <a:rPr lang="en-US" altLang="zh-CN" dirty="0" smtClean="0"/>
              <a:t>UGO+</a:t>
            </a:r>
            <a:r>
              <a:rPr lang="zh-CN" altLang="en-US" dirty="0" smtClean="0"/>
              <a:t>静态</a:t>
            </a:r>
            <a:r>
              <a:rPr lang="en-US" altLang="zh-CN" dirty="0" smtClean="0"/>
              <a:t>install</a:t>
            </a:r>
            <a:r>
              <a:rPr lang="zh-CN" altLang="en-US" dirty="0" smtClean="0"/>
              <a:t>权限（签名</a:t>
            </a:r>
            <a:r>
              <a:rPr lang="en-US" altLang="zh-CN" dirty="0" smtClean="0"/>
              <a:t>/system/</a:t>
            </a:r>
            <a:r>
              <a:rPr lang="en-US" altLang="zh-CN" dirty="0" err="1" smtClean="0"/>
              <a:t>priv</a:t>
            </a:r>
            <a:r>
              <a:rPr lang="en-US" altLang="zh-CN" dirty="0" smtClean="0"/>
              <a:t>/</a:t>
            </a:r>
            <a:r>
              <a:rPr lang="zh-CN" altLang="en-US" dirty="0" smtClean="0"/>
              <a:t>）</a:t>
            </a:r>
            <a:endParaRPr lang="en-US" altLang="zh-CN" dirty="0" smtClean="0"/>
          </a:p>
          <a:p>
            <a:pPr lvl="1"/>
            <a:r>
              <a:rPr lang="zh-CN" altLang="en-US" b="1" dirty="0" smtClean="0"/>
              <a:t>强制</a:t>
            </a:r>
            <a:r>
              <a:rPr lang="en-US" altLang="zh-CN" b="1" dirty="0" err="1" smtClean="0"/>
              <a:t>SELinux</a:t>
            </a:r>
            <a:r>
              <a:rPr lang="en-US" altLang="zh-CN" b="1" dirty="0" smtClean="0"/>
              <a:t>+</a:t>
            </a:r>
            <a:r>
              <a:rPr lang="zh-CN" altLang="en-US" b="1" dirty="0" smtClean="0"/>
              <a:t>动态</a:t>
            </a:r>
            <a:r>
              <a:rPr lang="en-US" altLang="zh-CN" b="1" dirty="0" smtClean="0"/>
              <a:t>runtime</a:t>
            </a:r>
            <a:r>
              <a:rPr lang="zh-CN" altLang="en-US" b="1" dirty="0" smtClean="0"/>
              <a:t>申请</a:t>
            </a:r>
            <a:endParaRPr lang="en-US" altLang="zh-CN" b="1" dirty="0" smtClean="0"/>
          </a:p>
          <a:p>
            <a:pPr lvl="1"/>
            <a:r>
              <a:rPr lang="en-US" altLang="zh-CN" dirty="0" err="1" smtClean="0"/>
              <a:t>Trustzone</a:t>
            </a:r>
            <a:r>
              <a:rPr lang="zh-CN" altLang="en-US" dirty="0" smtClean="0"/>
              <a:t>等</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file</a:t>
            </a:r>
            <a:endParaRPr lang="zh-CN" altLang="en-US" dirty="0"/>
          </a:p>
        </p:txBody>
      </p:sp>
      <p:sp>
        <p:nvSpPr>
          <p:cNvPr id="3" name="内容占位符 2"/>
          <p:cNvSpPr>
            <a:spLocks noGrp="1"/>
          </p:cNvSpPr>
          <p:nvPr>
            <p:ph idx="1"/>
          </p:nvPr>
        </p:nvSpPr>
        <p:spPr/>
        <p:txBody>
          <a:bodyPr/>
          <a:lstStyle/>
          <a:p>
            <a:r>
              <a:rPr lang="en-US" altLang="zh-CN" dirty="0"/>
              <a:t>l</a:t>
            </a:r>
            <a:r>
              <a:rPr lang="en-US" altLang="zh-CN" dirty="0" smtClean="0"/>
              <a:t>s –</a:t>
            </a:r>
            <a:r>
              <a:rPr lang="en-US" altLang="zh-CN" dirty="0" err="1" smtClean="0"/>
              <a:t>lZ</a:t>
            </a:r>
            <a:endParaRPr lang="en-US" altLang="zh-CN" dirty="0" smtClean="0"/>
          </a:p>
          <a:p>
            <a:pPr lvl="1"/>
            <a:r>
              <a:rPr lang="en-US" altLang="zh-CN" b="1" dirty="0" err="1" smtClean="0">
                <a:solidFill>
                  <a:srgbClr val="FF0000"/>
                </a:solidFill>
              </a:rPr>
              <a:t>object_r</a:t>
            </a:r>
            <a:r>
              <a:rPr lang="en-US" altLang="zh-CN" dirty="0" smtClean="0"/>
              <a:t>:</a:t>
            </a:r>
            <a:r>
              <a:rPr lang="zh-CN" altLang="en-US" dirty="0" smtClean="0"/>
              <a:t>面向文件、属性</a:t>
            </a:r>
            <a:r>
              <a:rPr lang="en-US" altLang="zh-CN" dirty="0" smtClean="0"/>
              <a:t> </a:t>
            </a:r>
            <a:endParaRPr lang="zh-CN" altLang="en-US" dirty="0"/>
          </a:p>
        </p:txBody>
      </p:sp>
      <p:pic>
        <p:nvPicPr>
          <p:cNvPr id="4" name="图片 3"/>
          <p:cNvPicPr>
            <a:picLocks noChangeAspect="1"/>
          </p:cNvPicPr>
          <p:nvPr/>
        </p:nvPicPr>
        <p:blipFill>
          <a:blip r:embed="rId1"/>
          <a:stretch>
            <a:fillRect/>
          </a:stretch>
        </p:blipFill>
        <p:spPr>
          <a:xfrm>
            <a:off x="2470225" y="3789454"/>
            <a:ext cx="9721775" cy="3068546"/>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process</a:t>
            </a:r>
            <a:endParaRPr lang="zh-CN" altLang="en-US" dirty="0"/>
          </a:p>
        </p:txBody>
      </p:sp>
      <p:sp>
        <p:nvSpPr>
          <p:cNvPr id="3" name="内容占位符 2"/>
          <p:cNvSpPr>
            <a:spLocks noGrp="1"/>
          </p:cNvSpPr>
          <p:nvPr>
            <p:ph idx="1"/>
          </p:nvPr>
        </p:nvSpPr>
        <p:spPr/>
        <p:txBody>
          <a:bodyPr/>
          <a:lstStyle/>
          <a:p>
            <a:r>
              <a:rPr lang="en-US" altLang="zh-CN" dirty="0" err="1"/>
              <a:t>p</a:t>
            </a:r>
            <a:r>
              <a:rPr lang="en-US" altLang="zh-CN" dirty="0" err="1" smtClean="0"/>
              <a:t>s</a:t>
            </a:r>
            <a:r>
              <a:rPr lang="en-US" altLang="zh-CN" dirty="0" smtClean="0"/>
              <a:t> –</a:t>
            </a:r>
            <a:r>
              <a:rPr lang="en-US" altLang="zh-CN" dirty="0" err="1" smtClean="0"/>
              <a:t>eZ</a:t>
            </a:r>
            <a:endParaRPr lang="en-US" altLang="zh-CN" dirty="0" smtClean="0"/>
          </a:p>
          <a:p>
            <a:pPr lvl="1"/>
            <a:r>
              <a:rPr lang="en-US" altLang="zh-CN" b="1" dirty="0" smtClean="0">
                <a:solidFill>
                  <a:srgbClr val="FF0000"/>
                </a:solidFill>
              </a:rPr>
              <a:t>r:</a:t>
            </a:r>
            <a:r>
              <a:rPr lang="zh-CN" altLang="en-US" b="1" dirty="0" smtClean="0">
                <a:solidFill>
                  <a:srgbClr val="FF0000"/>
                </a:solidFill>
              </a:rPr>
              <a:t>面向</a:t>
            </a:r>
            <a:r>
              <a:rPr lang="en-US" altLang="zh-CN" b="1" dirty="0" smtClean="0">
                <a:solidFill>
                  <a:srgbClr val="FF0000"/>
                </a:solidFill>
              </a:rPr>
              <a:t>process </a:t>
            </a:r>
            <a:endParaRPr lang="zh-CN" altLang="en-US" b="1" dirty="0">
              <a:solidFill>
                <a:srgbClr val="FF0000"/>
              </a:solidFill>
            </a:endParaRPr>
          </a:p>
        </p:txBody>
      </p:sp>
      <p:pic>
        <p:nvPicPr>
          <p:cNvPr id="5" name="图片 4"/>
          <p:cNvPicPr>
            <a:picLocks noChangeAspect="1"/>
          </p:cNvPicPr>
          <p:nvPr/>
        </p:nvPicPr>
        <p:blipFill>
          <a:blip r:embed="rId1"/>
          <a:stretch>
            <a:fillRect/>
          </a:stretch>
        </p:blipFill>
        <p:spPr>
          <a:xfrm>
            <a:off x="3134882" y="3235153"/>
            <a:ext cx="9057118" cy="3622847"/>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property</a:t>
            </a:r>
            <a:endParaRPr lang="zh-CN" altLang="en-US" dirty="0"/>
          </a:p>
        </p:txBody>
      </p:sp>
      <p:sp>
        <p:nvSpPr>
          <p:cNvPr id="3" name="内容占位符 2"/>
          <p:cNvSpPr>
            <a:spLocks noGrp="1"/>
          </p:cNvSpPr>
          <p:nvPr>
            <p:ph idx="1"/>
          </p:nvPr>
        </p:nvSpPr>
        <p:spPr/>
        <p:txBody>
          <a:bodyPr/>
          <a:lstStyle/>
          <a:p>
            <a:r>
              <a:rPr lang="en-US" altLang="zh-CN" dirty="0" err="1"/>
              <a:t>g</a:t>
            </a:r>
            <a:r>
              <a:rPr lang="en-US" altLang="zh-CN" dirty="0" err="1" smtClean="0"/>
              <a:t>etprop</a:t>
            </a:r>
            <a:r>
              <a:rPr lang="en-US" altLang="zh-CN" dirty="0" smtClean="0"/>
              <a:t> –Z |  </a:t>
            </a:r>
            <a:r>
              <a:rPr lang="en-US" altLang="zh-CN" dirty="0" err="1" smtClean="0"/>
              <a:t>grep</a:t>
            </a:r>
            <a:r>
              <a:rPr lang="en-US" altLang="zh-CN" dirty="0" smtClean="0"/>
              <a:t> persist </a:t>
            </a:r>
            <a:endParaRPr lang="zh-CN" altLang="en-US" dirty="0"/>
          </a:p>
        </p:txBody>
      </p:sp>
      <p:pic>
        <p:nvPicPr>
          <p:cNvPr id="5" name="图片 4"/>
          <p:cNvPicPr>
            <a:picLocks noChangeAspect="1"/>
          </p:cNvPicPr>
          <p:nvPr/>
        </p:nvPicPr>
        <p:blipFill>
          <a:blip r:embed="rId1"/>
          <a:stretch>
            <a:fillRect/>
          </a:stretch>
        </p:blipFill>
        <p:spPr>
          <a:xfrm>
            <a:off x="2362200" y="3324225"/>
            <a:ext cx="9829800" cy="353377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framework</a:t>
            </a:r>
            <a:endParaRPr lang="zh-CN" altLang="en-US" dirty="0"/>
          </a:p>
        </p:txBody>
      </p:sp>
      <p:sp>
        <p:nvSpPr>
          <p:cNvPr id="3" name="内容占位符 2"/>
          <p:cNvSpPr>
            <a:spLocks noGrp="1"/>
          </p:cNvSpPr>
          <p:nvPr>
            <p:ph idx="1"/>
          </p:nvPr>
        </p:nvSpPr>
        <p:spPr/>
        <p:txBody>
          <a:bodyPr>
            <a:normAutofit/>
          </a:bodyPr>
          <a:lstStyle/>
          <a:p>
            <a:r>
              <a:rPr lang="en-US" altLang="zh-CN" dirty="0" smtClean="0"/>
              <a:t>kernel/security/</a:t>
            </a:r>
            <a:r>
              <a:rPr lang="en-US" altLang="zh-CN" dirty="0" err="1" smtClean="0"/>
              <a:t>selinux</a:t>
            </a:r>
            <a:r>
              <a:rPr lang="en-US" altLang="zh-CN" dirty="0" smtClean="0"/>
              <a:t>/</a:t>
            </a:r>
            <a:endParaRPr lang="en-US" altLang="zh-CN" dirty="0" smtClean="0"/>
          </a:p>
          <a:p>
            <a:r>
              <a:rPr lang="en-US" altLang="zh-CN" dirty="0" err="1"/>
              <a:t>s</a:t>
            </a:r>
            <a:r>
              <a:rPr lang="en-US" altLang="zh-CN" dirty="0" err="1" smtClean="0"/>
              <a:t>elinuxfs.c</a:t>
            </a:r>
            <a:endParaRPr lang="en-US" altLang="zh-CN" dirty="0" smtClean="0"/>
          </a:p>
          <a:p>
            <a:pPr lvl="1"/>
            <a:r>
              <a:rPr lang="zh-CN" altLang="en-US" dirty="0" smtClean="0"/>
              <a:t>查看系统支持的</a:t>
            </a:r>
            <a:r>
              <a:rPr lang="en-US" altLang="zh-CN" dirty="0" smtClean="0"/>
              <a:t>fs</a:t>
            </a:r>
            <a:endParaRPr lang="en-US" altLang="zh-CN" dirty="0" smtClean="0"/>
          </a:p>
          <a:p>
            <a:pPr lvl="2"/>
            <a:r>
              <a:rPr lang="en-US" altLang="zh-CN" dirty="0" smtClean="0"/>
              <a:t>cat /</a:t>
            </a:r>
            <a:r>
              <a:rPr lang="en-US" altLang="zh-CN" dirty="0" err="1" smtClean="0"/>
              <a:t>proc</a:t>
            </a:r>
            <a:r>
              <a:rPr lang="en-US" altLang="zh-CN" dirty="0" smtClean="0"/>
              <a:t>/</a:t>
            </a:r>
            <a:r>
              <a:rPr lang="en-US" altLang="zh-CN" dirty="0" err="1" smtClean="0"/>
              <a:t>filesystems</a:t>
            </a:r>
            <a:endParaRPr lang="en-US" altLang="zh-CN" dirty="0" smtClean="0"/>
          </a:p>
          <a:p>
            <a:pPr lvl="1"/>
            <a:r>
              <a:rPr lang="en-US" altLang="zh-CN" dirty="0" smtClean="0"/>
              <a:t>/sys/fs/</a:t>
            </a:r>
            <a:r>
              <a:rPr lang="en-US" altLang="zh-CN" dirty="0" err="1" smtClean="0"/>
              <a:t>selinux</a:t>
            </a:r>
            <a:r>
              <a:rPr lang="en-US" altLang="zh-CN" dirty="0" smtClean="0"/>
              <a:t>/...</a:t>
            </a:r>
            <a:endParaRPr lang="en-US" altLang="zh-CN" dirty="0" smtClean="0"/>
          </a:p>
          <a:p>
            <a:r>
              <a:rPr lang="en-US" altLang="zh-CN" dirty="0"/>
              <a:t>/</a:t>
            </a:r>
            <a:r>
              <a:rPr lang="en-US" altLang="zh-CN" dirty="0" smtClean="0"/>
              <a:t>sys/fs/</a:t>
            </a:r>
            <a:r>
              <a:rPr lang="en-US" altLang="zh-CN" dirty="0" err="1" smtClean="0"/>
              <a:t>selinux</a:t>
            </a:r>
            <a:r>
              <a:rPr lang="en-US" altLang="zh-CN" dirty="0" smtClean="0"/>
              <a:t>/load</a:t>
            </a:r>
            <a:endParaRPr lang="en-US" altLang="zh-CN" dirty="0" smtClean="0"/>
          </a:p>
          <a:p>
            <a:pPr lvl="1"/>
            <a:r>
              <a:rPr lang="zh-CN" altLang="en-US" dirty="0" smtClean="0"/>
              <a:t>加载</a:t>
            </a:r>
            <a:r>
              <a:rPr lang="zh-CN" altLang="en-US" b="1" dirty="0" smtClean="0">
                <a:solidFill>
                  <a:srgbClr val="FF0000"/>
                </a:solidFill>
              </a:rPr>
              <a:t>用户空间</a:t>
            </a:r>
            <a:r>
              <a:rPr lang="en-US" altLang="zh-CN" dirty="0" smtClean="0"/>
              <a:t>policy</a:t>
            </a:r>
            <a:endParaRPr lang="en-US" altLang="zh-CN" dirty="0" smtClean="0"/>
          </a:p>
          <a:p>
            <a:pPr lvl="1"/>
            <a:r>
              <a:rPr lang="zh-CN" altLang="en-US" dirty="0"/>
              <a:t>加载后无法</a:t>
            </a:r>
            <a:r>
              <a:rPr lang="en-US" altLang="zh-CN" dirty="0"/>
              <a:t>disable</a:t>
            </a:r>
            <a:endParaRPr lang="en-US" altLang="zh-CN" dirty="0"/>
          </a:p>
          <a:p>
            <a:r>
              <a:rPr lang="en-US" altLang="zh-CN" dirty="0"/>
              <a:t>/</a:t>
            </a:r>
            <a:r>
              <a:rPr lang="en-US" altLang="zh-CN" dirty="0" smtClean="0"/>
              <a:t>sys/fs/</a:t>
            </a:r>
            <a:r>
              <a:rPr lang="en-US" altLang="zh-CN" dirty="0" err="1" smtClean="0"/>
              <a:t>selinux</a:t>
            </a:r>
            <a:r>
              <a:rPr lang="en-US" altLang="zh-CN" dirty="0" smtClean="0"/>
              <a:t>/policy</a:t>
            </a:r>
            <a:endParaRPr lang="en-US" altLang="zh-CN" dirty="0"/>
          </a:p>
          <a:p>
            <a:pPr lvl="1"/>
            <a:r>
              <a:rPr lang="zh-CN" altLang="en-US" dirty="0" smtClean="0"/>
              <a:t>加载后的所有</a:t>
            </a:r>
            <a:r>
              <a:rPr lang="en-US" altLang="zh-CN" dirty="0" smtClean="0"/>
              <a:t>policy</a:t>
            </a:r>
            <a:endParaRPr lang="en-US" altLang="zh-CN" dirty="0" smtClean="0"/>
          </a:p>
          <a:p>
            <a:pPr lvl="1"/>
            <a:endParaRPr lang="zh-CN" altLang="en-US" dirty="0"/>
          </a:p>
        </p:txBody>
      </p:sp>
      <p:pic>
        <p:nvPicPr>
          <p:cNvPr id="4" name="图片 3"/>
          <p:cNvPicPr>
            <a:picLocks noChangeAspect="1"/>
          </p:cNvPicPr>
          <p:nvPr/>
        </p:nvPicPr>
        <p:blipFill>
          <a:blip r:embed="rId1"/>
          <a:stretch>
            <a:fillRect/>
          </a:stretch>
        </p:blipFill>
        <p:spPr>
          <a:xfrm>
            <a:off x="4823110" y="1845775"/>
            <a:ext cx="4900010" cy="4878183"/>
          </a:xfrm>
          <a:prstGeom prst="rect">
            <a:avLst/>
          </a:prstGeom>
        </p:spPr>
      </p:pic>
      <p:pic>
        <p:nvPicPr>
          <p:cNvPr id="5" name="图片 4"/>
          <p:cNvPicPr>
            <a:picLocks noChangeAspect="1"/>
          </p:cNvPicPr>
          <p:nvPr/>
        </p:nvPicPr>
        <p:blipFill>
          <a:blip r:embed="rId2"/>
          <a:stretch>
            <a:fillRect/>
          </a:stretch>
        </p:blipFill>
        <p:spPr>
          <a:xfrm>
            <a:off x="8309289" y="2113858"/>
            <a:ext cx="3562350" cy="46101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a:t>
            </a:r>
            <a:r>
              <a:rPr lang="en-US" altLang="zh-CN" dirty="0"/>
              <a:t>framework</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k</a:t>
            </a:r>
            <a:r>
              <a:rPr lang="en-US" altLang="zh-CN" dirty="0" smtClean="0"/>
              <a:t>ernel/security/</a:t>
            </a:r>
            <a:r>
              <a:rPr lang="en-US" altLang="zh-CN" dirty="0" err="1" smtClean="0"/>
              <a:t>selinux</a:t>
            </a:r>
            <a:r>
              <a:rPr lang="en-US" altLang="zh-CN" dirty="0" smtClean="0"/>
              <a:t>/</a:t>
            </a:r>
            <a:endParaRPr lang="en-US" altLang="zh-CN" dirty="0" smtClean="0"/>
          </a:p>
          <a:p>
            <a:r>
              <a:rPr lang="en-US" altLang="zh-CN" dirty="0" err="1" smtClean="0"/>
              <a:t>ss</a:t>
            </a:r>
            <a:endParaRPr lang="en-US" altLang="zh-CN" dirty="0" smtClean="0"/>
          </a:p>
          <a:p>
            <a:pPr lvl="1"/>
            <a:r>
              <a:rPr lang="zh-CN" altLang="en-US" b="1" dirty="0" smtClean="0">
                <a:solidFill>
                  <a:srgbClr val="FF0000"/>
                </a:solidFill>
              </a:rPr>
              <a:t>内核</a:t>
            </a:r>
            <a:r>
              <a:rPr lang="en-US" altLang="zh-CN" b="1" dirty="0" smtClean="0">
                <a:solidFill>
                  <a:srgbClr val="FF0000"/>
                </a:solidFill>
              </a:rPr>
              <a:t>Security Server</a:t>
            </a:r>
            <a:endParaRPr lang="en-US" altLang="zh-CN" b="1" dirty="0" smtClean="0">
              <a:solidFill>
                <a:srgbClr val="FF0000"/>
              </a:solidFill>
            </a:endParaRPr>
          </a:p>
          <a:p>
            <a:pPr lvl="1"/>
            <a:r>
              <a:rPr lang="zh-CN" altLang="en-US" sz="2000" dirty="0"/>
              <a:t>负责安全访问控制逻辑，即由它来决定一个主体访问一个客体是否是合法的，这个主体一般是指进程，而客体主要指资源，例如文件。</a:t>
            </a:r>
            <a:endParaRPr lang="en-US" altLang="zh-CN" sz="2000" b="1" dirty="0" smtClean="0">
              <a:solidFill>
                <a:srgbClr val="FF0000"/>
              </a:solidFill>
            </a:endParaRPr>
          </a:p>
          <a:p>
            <a:r>
              <a:rPr lang="en-US" altLang="zh-CN" dirty="0" smtClean="0"/>
              <a:t>hooks</a:t>
            </a:r>
            <a:endParaRPr lang="en-US" altLang="zh-CN" dirty="0" smtClean="0"/>
          </a:p>
          <a:p>
            <a:pPr lvl="1"/>
            <a:r>
              <a:rPr lang="en-US" altLang="zh-CN" sz="2000" dirty="0"/>
              <a:t>LSM </a:t>
            </a:r>
            <a:r>
              <a:rPr lang="zh-CN" altLang="en-US" sz="2000" dirty="0"/>
              <a:t>会在相应的内</a:t>
            </a:r>
            <a:r>
              <a:rPr lang="zh-CN" altLang="en-US" sz="2000" dirty="0" smtClean="0"/>
              <a:t>核子系统</a:t>
            </a:r>
            <a:r>
              <a:rPr lang="zh-CN" altLang="en-US" sz="2000" dirty="0"/>
              <a:t>中会加入一些 </a:t>
            </a:r>
            <a:r>
              <a:rPr lang="en-US" altLang="zh-CN" dirty="0"/>
              <a:t>Hook </a:t>
            </a:r>
            <a:r>
              <a:rPr lang="zh-CN" altLang="en-US" dirty="0"/>
              <a:t>代码</a:t>
            </a:r>
            <a:r>
              <a:rPr lang="zh-CN" altLang="en-US" dirty="0" smtClean="0"/>
              <a:t>。</a:t>
            </a:r>
            <a:endParaRPr lang="en-US" altLang="zh-CN" dirty="0" smtClean="0"/>
          </a:p>
          <a:p>
            <a:pPr lvl="1"/>
            <a:r>
              <a:rPr lang="zh-CN" altLang="en-US" dirty="0"/>
              <a:t>这些 </a:t>
            </a:r>
            <a:r>
              <a:rPr lang="en-US" altLang="zh-CN" dirty="0"/>
              <a:t>Hook </a:t>
            </a:r>
            <a:r>
              <a:rPr lang="zh-CN" altLang="en-US" dirty="0"/>
              <a:t>代码就会调用之前 </a:t>
            </a:r>
            <a:r>
              <a:rPr lang="en-US" altLang="zh-CN" dirty="0" err="1"/>
              <a:t>SELinux</a:t>
            </a:r>
            <a:r>
              <a:rPr lang="en-US" altLang="zh-CN" dirty="0"/>
              <a:t> </a:t>
            </a:r>
            <a:r>
              <a:rPr lang="zh-CN" altLang="en-US" dirty="0"/>
              <a:t>注册进来的回调函数，以便后者可以进行安全检查。</a:t>
            </a:r>
            <a:endParaRPr lang="en-US" altLang="zh-CN" dirty="0" smtClean="0"/>
          </a:p>
          <a:p>
            <a:r>
              <a:rPr lang="en-US" altLang="zh-CN" dirty="0" err="1" smtClean="0"/>
              <a:t>avc.c</a:t>
            </a:r>
            <a:endParaRPr lang="en-US" altLang="zh-CN" dirty="0"/>
          </a:p>
          <a:p>
            <a:pPr lvl="1"/>
            <a:r>
              <a:rPr lang="en-US" altLang="zh-CN" dirty="0"/>
              <a:t>Access Vector </a:t>
            </a:r>
            <a:r>
              <a:rPr lang="en-US" altLang="zh-CN" dirty="0" smtClean="0"/>
              <a:t>Cache</a:t>
            </a:r>
            <a:endParaRPr lang="en-US" altLang="zh-CN" dirty="0" smtClean="0"/>
          </a:p>
          <a:p>
            <a:pPr lvl="1"/>
            <a:r>
              <a:rPr lang="en-US" altLang="zh-CN" dirty="0" smtClean="0"/>
              <a:t>cache</a:t>
            </a:r>
            <a:r>
              <a:rPr lang="zh-CN" altLang="en-US" dirty="0" smtClean="0"/>
              <a:t>加速鉴权过程</a:t>
            </a:r>
            <a:endParaRPr lang="en-US" altLang="zh-CN" dirty="0" smtClean="0"/>
          </a:p>
          <a:p>
            <a:pPr lvl="1"/>
            <a:r>
              <a:rPr lang="zh-CN" altLang="en-US" dirty="0" smtClean="0"/>
              <a:t>如果</a:t>
            </a:r>
            <a:r>
              <a:rPr lang="en-US" altLang="zh-CN" dirty="0" err="1" smtClean="0"/>
              <a:t>avc</a:t>
            </a:r>
            <a:r>
              <a:rPr lang="zh-CN" altLang="en-US" dirty="0"/>
              <a:t>找不到</a:t>
            </a:r>
            <a:r>
              <a:rPr lang="zh-CN" altLang="en-US" dirty="0" smtClean="0"/>
              <a:t>，则</a:t>
            </a:r>
            <a:r>
              <a:rPr lang="en-US" altLang="zh-CN" dirty="0" err="1" smtClean="0"/>
              <a:t>ss</a:t>
            </a:r>
            <a:r>
              <a:rPr lang="zh-CN" altLang="en-US" dirty="0" smtClean="0"/>
              <a:t>进行检查</a:t>
            </a:r>
            <a:endParaRPr lang="en-US" altLang="zh-CN" dirty="0"/>
          </a:p>
          <a:p>
            <a:endParaRPr lang="en-US" altLang="zh-CN" dirty="0" smtClean="0"/>
          </a:p>
          <a:p>
            <a:pPr lvl="1"/>
            <a:endParaRPr lang="zh-CN" altLang="en-US" dirty="0"/>
          </a:p>
        </p:txBody>
      </p:sp>
      <p:pic>
        <p:nvPicPr>
          <p:cNvPr id="4" name="图片 3"/>
          <p:cNvPicPr>
            <a:picLocks noChangeAspect="1"/>
          </p:cNvPicPr>
          <p:nvPr/>
        </p:nvPicPr>
        <p:blipFill>
          <a:blip r:embed="rId1"/>
          <a:stretch>
            <a:fillRect/>
          </a:stretch>
        </p:blipFill>
        <p:spPr>
          <a:xfrm>
            <a:off x="7291990" y="1979817"/>
            <a:ext cx="4900010" cy="4878183"/>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a:t>
            </a:r>
            <a:r>
              <a:rPr lang="en-US" altLang="zh-CN" dirty="0" err="1" smtClean="0"/>
              <a:t>init</a:t>
            </a:r>
            <a:endParaRPr lang="zh-CN" altLang="en-US" dirty="0"/>
          </a:p>
        </p:txBody>
      </p:sp>
      <p:sp>
        <p:nvSpPr>
          <p:cNvPr id="3" name="内容占位符 2"/>
          <p:cNvSpPr>
            <a:spLocks noGrp="1"/>
          </p:cNvSpPr>
          <p:nvPr>
            <p:ph idx="1"/>
          </p:nvPr>
        </p:nvSpPr>
        <p:spPr/>
        <p:txBody>
          <a:bodyPr>
            <a:normAutofit/>
          </a:bodyPr>
          <a:lstStyle/>
          <a:p>
            <a:r>
              <a:rPr lang="en-US" altLang="zh-CN" dirty="0"/>
              <a:t>/</a:t>
            </a:r>
            <a:r>
              <a:rPr lang="en-US" altLang="zh-CN" dirty="0" smtClean="0"/>
              <a:t>system/core/</a:t>
            </a:r>
            <a:r>
              <a:rPr lang="en-US" altLang="zh-CN" dirty="0" err="1" smtClean="0"/>
              <a:t>init</a:t>
            </a:r>
            <a:r>
              <a:rPr lang="en-US" altLang="zh-CN" dirty="0" smtClean="0"/>
              <a:t>/init.cpp</a:t>
            </a:r>
            <a:endParaRPr lang="en-US" altLang="zh-CN" dirty="0" smtClean="0"/>
          </a:p>
          <a:p>
            <a:pPr lvl="1"/>
            <a:r>
              <a:rPr lang="en-US" altLang="zh-CN" dirty="0" err="1" smtClean="0"/>
              <a:t>first_stage</a:t>
            </a:r>
            <a:r>
              <a:rPr lang="zh-CN" altLang="en-US" dirty="0" smtClean="0"/>
              <a:t>阶段</a:t>
            </a:r>
            <a:endParaRPr lang="en-US" altLang="zh-CN" dirty="0" smtClean="0"/>
          </a:p>
          <a:p>
            <a:r>
              <a:rPr lang="en-US" altLang="zh-CN" dirty="0" smtClean="0"/>
              <a:t>/system/core/</a:t>
            </a:r>
            <a:r>
              <a:rPr lang="en-US" altLang="zh-CN" dirty="0" err="1" smtClean="0"/>
              <a:t>init</a:t>
            </a:r>
            <a:r>
              <a:rPr lang="en-US" altLang="zh-CN" dirty="0" smtClean="0"/>
              <a:t>/selinux.cpp</a:t>
            </a:r>
            <a:endParaRPr lang="en-US" altLang="zh-CN" dirty="0" smtClean="0"/>
          </a:p>
          <a:p>
            <a:pPr lvl="1"/>
            <a:r>
              <a:rPr lang="en-US" altLang="zh-CN" dirty="0" err="1" smtClean="0"/>
              <a:t>security_load_policy</a:t>
            </a:r>
            <a:r>
              <a:rPr lang="en-US" altLang="zh-CN" dirty="0"/>
              <a:t>(</a:t>
            </a:r>
            <a:r>
              <a:rPr lang="en-US" altLang="zh-CN" dirty="0" smtClean="0"/>
              <a:t>/sys/fs/</a:t>
            </a:r>
            <a:r>
              <a:rPr lang="en-US" altLang="zh-CN" dirty="0" err="1" smtClean="0"/>
              <a:t>selinux</a:t>
            </a:r>
            <a:r>
              <a:rPr lang="en-US" altLang="zh-CN" dirty="0" smtClean="0"/>
              <a:t>/load)</a:t>
            </a:r>
            <a:endParaRPr lang="en-US" altLang="zh-CN" dirty="0" smtClean="0"/>
          </a:p>
          <a:p>
            <a:pPr lvl="1"/>
            <a:r>
              <a:rPr lang="zh-CN" altLang="en-US" sz="2000" dirty="0"/>
              <a:t>将安全策略写入到位于该文件系统中的 </a:t>
            </a:r>
            <a:r>
              <a:rPr lang="en-US" altLang="zh-CN" sz="2000" dirty="0"/>
              <a:t>load </a:t>
            </a:r>
            <a:r>
              <a:rPr lang="zh-CN" altLang="en-US" sz="2000" dirty="0"/>
              <a:t>文件时，就相当于是将安全策略从用户空间加载到 </a:t>
            </a:r>
            <a:r>
              <a:rPr lang="en-US" altLang="zh-CN" sz="2000" dirty="0" err="1"/>
              <a:t>SELinux</a:t>
            </a:r>
            <a:r>
              <a:rPr lang="en-US" altLang="zh-CN" sz="2000" dirty="0"/>
              <a:t> LSM </a:t>
            </a:r>
            <a:r>
              <a:rPr lang="zh-CN" altLang="en-US" sz="2000" dirty="0"/>
              <a:t>模块中去了</a:t>
            </a:r>
            <a:r>
              <a:rPr lang="zh-CN" altLang="en-US" sz="2000" dirty="0" smtClean="0"/>
              <a:t>。</a:t>
            </a:r>
            <a:r>
              <a:rPr lang="zh-CN" altLang="en-US" sz="2000" dirty="0"/>
              <a:t>以后 </a:t>
            </a:r>
            <a:r>
              <a:rPr lang="en-US" altLang="zh-CN" sz="2000" dirty="0" err="1"/>
              <a:t>SELinux</a:t>
            </a:r>
            <a:r>
              <a:rPr lang="en-US" altLang="zh-CN" sz="2000" dirty="0"/>
              <a:t> LSM </a:t>
            </a:r>
            <a:r>
              <a:rPr lang="zh-CN" altLang="en-US" sz="2000" dirty="0"/>
              <a:t>模块中的 </a:t>
            </a:r>
            <a:r>
              <a:rPr lang="en-US" altLang="zh-CN" sz="2000" dirty="0"/>
              <a:t>Security Server </a:t>
            </a:r>
            <a:r>
              <a:rPr lang="zh-CN" altLang="en-US" sz="2000" dirty="0"/>
              <a:t>就可以通过它来进行安全检查</a:t>
            </a:r>
            <a:endParaRPr lang="en-US" altLang="zh-CN" sz="2000" dirty="0"/>
          </a:p>
          <a:p>
            <a:endParaRPr lang="en-US" altLang="zh-CN" dirty="0"/>
          </a:p>
          <a:p>
            <a:endParaRPr lang="en-US" altLang="zh-CN" dirty="0" smtClean="0"/>
          </a:p>
          <a:p>
            <a:pPr lvl="1"/>
            <a:endParaRPr lang="zh-CN" altLang="en-US" dirty="0"/>
          </a:p>
        </p:txBody>
      </p:sp>
      <p:pic>
        <p:nvPicPr>
          <p:cNvPr id="6" name="图片 5"/>
          <p:cNvPicPr>
            <a:picLocks noChangeAspect="1"/>
          </p:cNvPicPr>
          <p:nvPr/>
        </p:nvPicPr>
        <p:blipFill>
          <a:blip r:embed="rId1"/>
          <a:stretch>
            <a:fillRect/>
          </a:stretch>
        </p:blipFill>
        <p:spPr>
          <a:xfrm>
            <a:off x="2759825" y="4411014"/>
            <a:ext cx="9432175" cy="2446986"/>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SEAndroid</a:t>
            </a:r>
            <a:r>
              <a:rPr lang="en-US" altLang="zh-CN" dirty="0" smtClean="0"/>
              <a:t> framework</a:t>
            </a:r>
            <a:endParaRPr lang="zh-CN" altLang="en-US" dirty="0"/>
          </a:p>
        </p:txBody>
      </p:sp>
      <p:sp>
        <p:nvSpPr>
          <p:cNvPr id="3" name="内容占位符 2"/>
          <p:cNvSpPr>
            <a:spLocks noGrp="1"/>
          </p:cNvSpPr>
          <p:nvPr>
            <p:ph idx="1"/>
          </p:nvPr>
        </p:nvSpPr>
        <p:spPr/>
        <p:txBody>
          <a:bodyPr>
            <a:normAutofit/>
          </a:bodyPr>
          <a:lstStyle/>
          <a:p>
            <a:r>
              <a:rPr lang="en-US" altLang="zh-CN" dirty="0"/>
              <a:t>/sys/fs/</a:t>
            </a:r>
            <a:r>
              <a:rPr lang="en-US" altLang="zh-CN" dirty="0" err="1"/>
              <a:t>selinux</a:t>
            </a:r>
            <a:r>
              <a:rPr lang="en-US" altLang="zh-CN" dirty="0"/>
              <a:t>/...</a:t>
            </a:r>
            <a:endParaRPr lang="en-US" altLang="zh-CN" dirty="0"/>
          </a:p>
          <a:p>
            <a:r>
              <a:rPr lang="en-US" altLang="zh-CN" sz="2400" b="1" dirty="0" err="1">
                <a:solidFill>
                  <a:srgbClr val="FF0000"/>
                </a:solidFill>
              </a:rPr>
              <a:t>externel</a:t>
            </a:r>
            <a:r>
              <a:rPr lang="en-US" altLang="zh-CN" sz="2400" b="1" dirty="0">
                <a:solidFill>
                  <a:srgbClr val="FF0000"/>
                </a:solidFill>
              </a:rPr>
              <a:t>/</a:t>
            </a:r>
            <a:r>
              <a:rPr lang="en-US" altLang="zh-CN" sz="2400" b="1" dirty="0" err="1">
                <a:solidFill>
                  <a:srgbClr val="FF0000"/>
                </a:solidFill>
              </a:rPr>
              <a:t>selinux</a:t>
            </a:r>
            <a:r>
              <a:rPr lang="zh-CN" altLang="en-US" sz="2400" dirty="0"/>
              <a:t>：包含编译 </a:t>
            </a:r>
            <a:r>
              <a:rPr lang="en-US" altLang="zh-CN" sz="2400" dirty="0" err="1"/>
              <a:t>sepolicy</a:t>
            </a:r>
            <a:r>
              <a:rPr lang="en-US" altLang="zh-CN" sz="2400" dirty="0"/>
              <a:t> </a:t>
            </a:r>
            <a:r>
              <a:rPr lang="zh-CN" altLang="en-US" sz="2400" dirty="0"/>
              <a:t>策略文件的一些实用构建</a:t>
            </a:r>
            <a:r>
              <a:rPr lang="zh-CN" altLang="en-US" sz="2400" dirty="0" smtClean="0"/>
              <a:t>工具</a:t>
            </a:r>
            <a:r>
              <a:rPr lang="en-US" altLang="zh-CN" sz="2400" dirty="0" smtClean="0"/>
              <a:t>	</a:t>
            </a:r>
            <a:endParaRPr lang="zh-CN" altLang="en-US" sz="1600" dirty="0"/>
          </a:p>
          <a:p>
            <a:pPr lvl="2"/>
            <a:r>
              <a:rPr lang="en-US" altLang="zh-CN" sz="1600" dirty="0"/>
              <a:t>external/</a:t>
            </a:r>
            <a:r>
              <a:rPr lang="en-US" altLang="zh-CN" sz="1600" dirty="0" err="1"/>
              <a:t>selinux</a:t>
            </a:r>
            <a:r>
              <a:rPr lang="en-US" altLang="zh-CN" sz="1600" dirty="0"/>
              <a:t>/</a:t>
            </a:r>
            <a:r>
              <a:rPr lang="en-US" altLang="zh-CN" sz="1600" dirty="0" err="1"/>
              <a:t>libselinux</a:t>
            </a:r>
            <a:r>
              <a:rPr lang="zh-CN" altLang="en-US" sz="1600" dirty="0"/>
              <a:t>：提供了帮助用户进程使用 </a:t>
            </a:r>
            <a:r>
              <a:rPr lang="en-US" altLang="zh-CN" sz="1600" dirty="0" err="1"/>
              <a:t>SELinux</a:t>
            </a:r>
            <a:r>
              <a:rPr lang="en-US" altLang="zh-CN" sz="1600" dirty="0"/>
              <a:t> </a:t>
            </a:r>
            <a:r>
              <a:rPr lang="zh-CN" altLang="en-US" sz="1600" dirty="0"/>
              <a:t>的一些</a:t>
            </a:r>
            <a:r>
              <a:rPr lang="zh-CN" altLang="en-US" sz="1600" dirty="0" smtClean="0"/>
              <a:t>函数</a:t>
            </a:r>
            <a:endParaRPr lang="en-US" altLang="zh-CN" sz="1600" dirty="0" smtClean="0"/>
          </a:p>
          <a:p>
            <a:pPr lvl="2"/>
            <a:r>
              <a:rPr lang="en-US" altLang="zh-CN" sz="1600" dirty="0" smtClean="0"/>
              <a:t>external/</a:t>
            </a:r>
            <a:r>
              <a:rPr lang="en-US" altLang="zh-CN" sz="1600" dirty="0" err="1" smtClean="0"/>
              <a:t>selinux</a:t>
            </a:r>
            <a:r>
              <a:rPr lang="en-US" altLang="zh-CN" sz="1600" dirty="0" smtClean="0"/>
              <a:t>/</a:t>
            </a:r>
            <a:r>
              <a:rPr lang="en-US" altLang="zh-CN" sz="1600" dirty="0" err="1" smtClean="0"/>
              <a:t>libsepol</a:t>
            </a:r>
            <a:r>
              <a:rPr lang="zh-CN" altLang="en-US" sz="1600" dirty="0"/>
              <a:t>：提供了供安全策略文件编译时使用的一个工具 </a:t>
            </a:r>
            <a:r>
              <a:rPr lang="en-US" altLang="zh-CN" sz="1600" dirty="0" err="1"/>
              <a:t>checkcon</a:t>
            </a:r>
            <a:endParaRPr lang="en-US" altLang="zh-CN" sz="1600" dirty="0"/>
          </a:p>
          <a:p>
            <a:r>
              <a:rPr lang="en-US" altLang="zh-CN" sz="2400" dirty="0"/>
              <a:t> </a:t>
            </a:r>
            <a:r>
              <a:rPr lang="en-US" altLang="zh-CN" sz="2400" b="1" dirty="0">
                <a:solidFill>
                  <a:srgbClr val="FF0000"/>
                </a:solidFill>
              </a:rPr>
              <a:t>system/</a:t>
            </a:r>
            <a:r>
              <a:rPr lang="en-US" altLang="zh-CN" sz="2400" b="1" dirty="0" err="1">
                <a:solidFill>
                  <a:srgbClr val="FF0000"/>
                </a:solidFill>
              </a:rPr>
              <a:t>sepolicy</a:t>
            </a:r>
            <a:r>
              <a:rPr lang="zh-CN" altLang="en-US" sz="2400" dirty="0"/>
              <a:t>：包含 </a:t>
            </a:r>
            <a:r>
              <a:rPr lang="en-US" altLang="zh-CN" sz="2400" dirty="0"/>
              <a:t>Android </a:t>
            </a:r>
            <a:r>
              <a:rPr lang="en-US" altLang="zh-CN" sz="2400" dirty="0" err="1"/>
              <a:t>SELinux</a:t>
            </a:r>
            <a:r>
              <a:rPr lang="en-US" altLang="zh-CN" sz="2400" dirty="0"/>
              <a:t> </a:t>
            </a:r>
            <a:r>
              <a:rPr lang="zh-CN" altLang="en-US" sz="2400" dirty="0"/>
              <a:t>核心安全策略（</a:t>
            </a:r>
            <a:r>
              <a:rPr lang="en-US" altLang="zh-CN" sz="2400" dirty="0" err="1"/>
              <a:t>te</a:t>
            </a:r>
            <a:r>
              <a:rPr lang="en-US" altLang="zh-CN" sz="2400" dirty="0"/>
              <a:t> </a:t>
            </a:r>
            <a:r>
              <a:rPr lang="zh-CN" altLang="en-US" sz="2400" dirty="0"/>
              <a:t>文件），编译生成 </a:t>
            </a:r>
            <a:r>
              <a:rPr lang="en-US" altLang="zh-CN" sz="2400" dirty="0" err="1"/>
              <a:t>sepolicy</a:t>
            </a:r>
            <a:r>
              <a:rPr lang="en-US" altLang="zh-CN" sz="2400" dirty="0"/>
              <a:t> </a:t>
            </a:r>
            <a:r>
              <a:rPr lang="zh-CN" altLang="en-US" sz="2400" dirty="0"/>
              <a:t>文件</a:t>
            </a:r>
            <a:endParaRPr lang="zh-CN" altLang="en-US" sz="2400" dirty="0"/>
          </a:p>
          <a:p>
            <a:pPr lvl="1"/>
            <a:r>
              <a:rPr lang="en-US" altLang="zh-CN" sz="2000" dirty="0" err="1"/>
              <a:t>file_contexts</a:t>
            </a:r>
            <a:r>
              <a:rPr lang="en-US" altLang="zh-CN" sz="2000" dirty="0"/>
              <a:t>: </a:t>
            </a:r>
            <a:r>
              <a:rPr lang="zh-CN" altLang="en-US" sz="2000" dirty="0"/>
              <a:t>系统中所有</a:t>
            </a:r>
            <a:r>
              <a:rPr lang="zh-CN" altLang="en-US" sz="2000" b="1" dirty="0">
                <a:solidFill>
                  <a:srgbClr val="FF0000"/>
                </a:solidFill>
              </a:rPr>
              <a:t>文件</a:t>
            </a:r>
            <a:r>
              <a:rPr lang="zh-CN" altLang="en-US" sz="2000" dirty="0"/>
              <a:t>的安全上下文</a:t>
            </a:r>
            <a:endParaRPr lang="zh-CN" altLang="en-US" sz="2000" dirty="0"/>
          </a:p>
          <a:p>
            <a:pPr lvl="1"/>
            <a:r>
              <a:rPr lang="en-US" altLang="zh-CN" sz="2000" dirty="0" err="1"/>
              <a:t>property_contexts</a:t>
            </a:r>
            <a:r>
              <a:rPr lang="en-US" altLang="zh-CN" sz="2000" dirty="0"/>
              <a:t>: </a:t>
            </a:r>
            <a:r>
              <a:rPr lang="zh-CN" altLang="en-US" sz="2000" dirty="0"/>
              <a:t>系统中所有</a:t>
            </a:r>
            <a:r>
              <a:rPr lang="zh-CN" altLang="en-US" sz="2000" b="1" dirty="0">
                <a:solidFill>
                  <a:srgbClr val="FF0000"/>
                </a:solidFill>
              </a:rPr>
              <a:t>属性</a:t>
            </a:r>
            <a:r>
              <a:rPr lang="zh-CN" altLang="en-US" sz="2000" dirty="0"/>
              <a:t>的安全上下文</a:t>
            </a:r>
            <a:endParaRPr lang="zh-CN" altLang="en-US" sz="2000" dirty="0"/>
          </a:p>
          <a:p>
            <a:pPr lvl="1"/>
            <a:r>
              <a:rPr lang="en-US" altLang="zh-CN" sz="2000" dirty="0" err="1"/>
              <a:t>seapp_contexts</a:t>
            </a:r>
            <a:r>
              <a:rPr lang="zh-CN" altLang="en-US" sz="2000" dirty="0"/>
              <a:t>：定义</a:t>
            </a:r>
            <a:r>
              <a:rPr lang="zh-CN" altLang="en-US" sz="2000" b="1" dirty="0">
                <a:solidFill>
                  <a:srgbClr val="FF0000"/>
                </a:solidFill>
              </a:rPr>
              <a:t>用户、</a:t>
            </a:r>
            <a:r>
              <a:rPr lang="en-US" altLang="zh-CN" sz="2000" b="1" dirty="0" err="1">
                <a:solidFill>
                  <a:srgbClr val="FF0000"/>
                </a:solidFill>
              </a:rPr>
              <a:t>seinfo</a:t>
            </a:r>
            <a:r>
              <a:rPr lang="zh-CN" altLang="en-US" sz="2000" b="1" dirty="0">
                <a:solidFill>
                  <a:srgbClr val="FF0000"/>
                </a:solidFill>
              </a:rPr>
              <a:t>和域</a:t>
            </a:r>
            <a:r>
              <a:rPr lang="zh-CN" altLang="en-US" sz="2000" dirty="0"/>
              <a:t>之间的关系，用于确定</a:t>
            </a:r>
            <a:r>
              <a:rPr lang="zh-CN" altLang="en-US" sz="2000" b="1" dirty="0">
                <a:solidFill>
                  <a:srgbClr val="FF0000"/>
                </a:solidFill>
              </a:rPr>
              <a:t>用户进程</a:t>
            </a:r>
            <a:r>
              <a:rPr lang="zh-CN" altLang="en-US" sz="2000" dirty="0"/>
              <a:t>的安全上下文</a:t>
            </a:r>
            <a:endParaRPr lang="zh-CN" altLang="en-US" sz="2000" dirty="0"/>
          </a:p>
          <a:p>
            <a:pPr lvl="1"/>
            <a:r>
              <a:rPr lang="en-US" altLang="zh-CN" sz="2000" dirty="0" smtClean="0"/>
              <a:t>policy</a:t>
            </a:r>
            <a:r>
              <a:rPr lang="zh-CN" altLang="en-US" sz="2000" dirty="0" smtClean="0"/>
              <a:t>：保存</a:t>
            </a:r>
            <a:r>
              <a:rPr lang="zh-CN" altLang="en-US" sz="2000" dirty="0"/>
              <a:t>系统安全策略，系统初始化时会把它设置到内核中</a:t>
            </a:r>
            <a:endParaRPr lang="en-US" altLang="zh-CN" sz="2000"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SEAndroid</a:t>
            </a:r>
            <a:r>
              <a:rPr lang="en-US" altLang="zh-CN" dirty="0" smtClean="0"/>
              <a:t> </a:t>
            </a:r>
            <a:r>
              <a:rPr lang="en-US" altLang="zh-CN" dirty="0"/>
              <a:t>Security Server</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z="2000" b="1" dirty="0" smtClean="0">
                <a:solidFill>
                  <a:srgbClr val="FF0000"/>
                </a:solidFill>
              </a:rPr>
              <a:t>Android</a:t>
            </a:r>
            <a:r>
              <a:rPr lang="zh-CN" altLang="en-US" sz="2000" b="1" dirty="0" smtClean="0">
                <a:solidFill>
                  <a:srgbClr val="FF0000"/>
                </a:solidFill>
              </a:rPr>
              <a:t>大总管：</a:t>
            </a:r>
            <a:r>
              <a:rPr lang="en-US" altLang="zh-CN" sz="2000" b="1" dirty="0" err="1" smtClean="0">
                <a:solidFill>
                  <a:srgbClr val="FF0000"/>
                </a:solidFill>
              </a:rPr>
              <a:t>init</a:t>
            </a:r>
            <a:r>
              <a:rPr lang="en-US" altLang="zh-CN" sz="2000" dirty="0" smtClean="0"/>
              <a:t> </a:t>
            </a:r>
            <a:endParaRPr lang="en-US" altLang="zh-CN" sz="2000" dirty="0"/>
          </a:p>
          <a:p>
            <a:pPr lvl="1"/>
            <a:r>
              <a:rPr lang="zh-CN" altLang="en-US" sz="1600" dirty="0"/>
              <a:t>系统属性的安全上下文</a:t>
            </a:r>
            <a:r>
              <a:rPr lang="en-US" altLang="zh-CN" sz="1600" dirty="0" err="1"/>
              <a:t>init</a:t>
            </a:r>
            <a:r>
              <a:rPr lang="en-US" altLang="zh-CN" sz="1600" dirty="0"/>
              <a:t> </a:t>
            </a:r>
            <a:r>
              <a:rPr lang="zh-CN" altLang="en-US" sz="1600" dirty="0"/>
              <a:t>进程在启动的时候会创建一块内存区域来维护系统中的属性，接着还会创建一个 </a:t>
            </a:r>
            <a:r>
              <a:rPr lang="en-US" altLang="zh-CN" sz="1600" dirty="0"/>
              <a:t>Property </a:t>
            </a:r>
            <a:r>
              <a:rPr lang="zh-CN" altLang="en-US" sz="1600" dirty="0"/>
              <a:t>服务系统，这个服务系统通过 </a:t>
            </a:r>
            <a:r>
              <a:rPr lang="en-US" altLang="zh-CN" sz="1600" dirty="0"/>
              <a:t>socket </a:t>
            </a:r>
            <a:r>
              <a:rPr lang="zh-CN" altLang="en-US" sz="1600" dirty="0"/>
              <a:t>提供接口给其他进程访问 </a:t>
            </a:r>
            <a:r>
              <a:rPr lang="en-US" altLang="zh-CN" sz="1600" dirty="0"/>
              <a:t>android </a:t>
            </a:r>
            <a:r>
              <a:rPr lang="zh-CN" altLang="en-US" sz="1600" dirty="0"/>
              <a:t>系统中的属性。其他进程通过 </a:t>
            </a:r>
            <a:r>
              <a:rPr lang="en-US" altLang="zh-CN" sz="1600" dirty="0"/>
              <a:t>socket </a:t>
            </a:r>
            <a:r>
              <a:rPr lang="zh-CN" altLang="en-US" sz="1600" dirty="0"/>
              <a:t>和属性系统通信请求访问某项系统属性的值，属性服务系统可以通过 </a:t>
            </a:r>
            <a:r>
              <a:rPr lang="en-US" altLang="zh-CN" sz="1600" dirty="0" err="1"/>
              <a:t>libselinux</a:t>
            </a:r>
            <a:r>
              <a:rPr lang="en-US" altLang="zh-CN" sz="1600" dirty="0"/>
              <a:t> </a:t>
            </a:r>
            <a:r>
              <a:rPr lang="zh-CN" altLang="en-US" sz="1600" dirty="0"/>
              <a:t>库提供的 </a:t>
            </a:r>
            <a:r>
              <a:rPr lang="en-US" altLang="zh-CN" sz="1600" dirty="0" err="1"/>
              <a:t>selabel_lookup</a:t>
            </a:r>
            <a:r>
              <a:rPr lang="en-US" altLang="zh-CN" sz="1600" dirty="0"/>
              <a:t> </a:t>
            </a:r>
            <a:r>
              <a:rPr lang="zh-CN" altLang="en-US" sz="1600" dirty="0"/>
              <a:t>函数到前面我们分析的 </a:t>
            </a:r>
            <a:r>
              <a:rPr lang="en-US" altLang="zh-CN" sz="1600" dirty="0" err="1"/>
              <a:t>property_contexts</a:t>
            </a:r>
            <a:r>
              <a:rPr lang="en-US" altLang="zh-CN" sz="1600" dirty="0"/>
              <a:t> </a:t>
            </a:r>
            <a:r>
              <a:rPr lang="zh-CN" altLang="en-US" sz="1600" dirty="0"/>
              <a:t>中查找要访问的属性的安全上下文了。有了该进程的安全上下文和要访问属性的安全上下文之后，属性系统就能决定是否允许一个进程访问它所指定的服务了。</a:t>
            </a:r>
            <a:endParaRPr lang="zh-CN" altLang="en-US" sz="1600" dirty="0"/>
          </a:p>
          <a:p>
            <a:r>
              <a:rPr lang="en-US" altLang="zh-CN" sz="2000" b="1" dirty="0" smtClean="0">
                <a:solidFill>
                  <a:srgbClr val="FF0000"/>
                </a:solidFill>
              </a:rPr>
              <a:t>APK</a:t>
            </a:r>
            <a:r>
              <a:rPr lang="zh-CN" altLang="en-US" sz="2000" b="1" dirty="0" smtClean="0">
                <a:solidFill>
                  <a:srgbClr val="FF0000"/>
                </a:solidFill>
              </a:rPr>
              <a:t>安装阶段：</a:t>
            </a:r>
            <a:r>
              <a:rPr lang="en-US" altLang="zh-CN" sz="2000" b="1" dirty="0" err="1" smtClean="0">
                <a:solidFill>
                  <a:srgbClr val="FF0000"/>
                </a:solidFill>
              </a:rPr>
              <a:t>PackageManagerService</a:t>
            </a:r>
            <a:r>
              <a:rPr lang="en-US" altLang="zh-CN" sz="2000" b="1" dirty="0" smtClean="0">
                <a:solidFill>
                  <a:srgbClr val="FF0000"/>
                </a:solidFill>
              </a:rPr>
              <a:t> </a:t>
            </a:r>
            <a:r>
              <a:rPr lang="en-US" altLang="zh-CN" sz="2000" b="1" dirty="0">
                <a:solidFill>
                  <a:srgbClr val="FF0000"/>
                </a:solidFill>
              </a:rPr>
              <a:t>&amp; installed </a:t>
            </a:r>
            <a:endParaRPr lang="en-US" altLang="zh-CN" sz="2000" b="1" dirty="0">
              <a:solidFill>
                <a:srgbClr val="FF0000"/>
              </a:solidFill>
            </a:endParaRPr>
          </a:p>
          <a:p>
            <a:pPr lvl="1"/>
            <a:r>
              <a:rPr lang="en-US" altLang="zh-CN" sz="1600" dirty="0"/>
              <a:t>app </a:t>
            </a:r>
            <a:r>
              <a:rPr lang="zh-CN" altLang="en-US" sz="1600" dirty="0"/>
              <a:t>数据目录的安全上下文守护进程 </a:t>
            </a:r>
            <a:r>
              <a:rPr lang="en-US" altLang="zh-CN" sz="1600" dirty="0" err="1"/>
              <a:t>installd</a:t>
            </a:r>
            <a:r>
              <a:rPr lang="en-US" altLang="zh-CN" sz="1600" dirty="0"/>
              <a:t> </a:t>
            </a:r>
            <a:r>
              <a:rPr lang="zh-CN" altLang="en-US" sz="1600" dirty="0"/>
              <a:t>负责创建 </a:t>
            </a:r>
            <a:r>
              <a:rPr lang="en-US" altLang="zh-CN" sz="1600" dirty="0"/>
              <a:t>App </a:t>
            </a:r>
            <a:r>
              <a:rPr lang="zh-CN" altLang="en-US" sz="1600" dirty="0"/>
              <a:t>数据目录。在创建 </a:t>
            </a:r>
            <a:r>
              <a:rPr lang="en-US" altLang="zh-CN" sz="1600" dirty="0"/>
              <a:t>App </a:t>
            </a:r>
            <a:r>
              <a:rPr lang="zh-CN" altLang="en-US" sz="1600" dirty="0"/>
              <a:t>数据目录的时候，需要给它设置安全上下文，使得 </a:t>
            </a:r>
            <a:r>
              <a:rPr lang="en-US" altLang="zh-CN" sz="1600" dirty="0" err="1"/>
              <a:t>SEAndroid</a:t>
            </a:r>
            <a:r>
              <a:rPr lang="en-US" altLang="zh-CN" sz="1600" dirty="0"/>
              <a:t> </a:t>
            </a:r>
            <a:r>
              <a:rPr lang="zh-CN" altLang="en-US" sz="1600" dirty="0"/>
              <a:t>安全机制可以对它进行安全访问控制。</a:t>
            </a:r>
            <a:r>
              <a:rPr lang="en-US" altLang="zh-CN" sz="1600" dirty="0" err="1"/>
              <a:t>Installd</a:t>
            </a:r>
            <a:r>
              <a:rPr lang="en-US" altLang="zh-CN" sz="1600" dirty="0"/>
              <a:t> </a:t>
            </a:r>
            <a:r>
              <a:rPr lang="zh-CN" altLang="en-US" sz="1600" dirty="0"/>
              <a:t>根据 </a:t>
            </a:r>
            <a:r>
              <a:rPr lang="en-US" altLang="zh-CN" sz="1600" dirty="0" err="1"/>
              <a:t>PackageManagerService</a:t>
            </a:r>
            <a:r>
              <a:rPr lang="en-US" altLang="zh-CN" sz="1600" dirty="0"/>
              <a:t> </a:t>
            </a:r>
            <a:r>
              <a:rPr lang="zh-CN" altLang="en-US" sz="1600" dirty="0"/>
              <a:t>传递过来的 </a:t>
            </a:r>
            <a:r>
              <a:rPr lang="en-US" altLang="zh-CN" sz="1600" dirty="0" err="1"/>
              <a:t>seinfo</a:t>
            </a:r>
            <a:r>
              <a:rPr lang="zh-CN" altLang="en-US" sz="1600" dirty="0"/>
              <a:t>，并且调用 </a:t>
            </a:r>
            <a:r>
              <a:rPr lang="en-US" altLang="zh-CN" sz="1600" dirty="0" err="1"/>
              <a:t>libselinux</a:t>
            </a:r>
            <a:r>
              <a:rPr lang="en-US" altLang="zh-CN" sz="1600" dirty="0"/>
              <a:t> </a:t>
            </a:r>
            <a:r>
              <a:rPr lang="zh-CN" altLang="en-US" sz="1600" dirty="0"/>
              <a:t>库提供的 </a:t>
            </a:r>
            <a:r>
              <a:rPr lang="en-US" altLang="zh-CN" sz="1600" dirty="0" err="1"/>
              <a:t>selabel_lookup</a:t>
            </a:r>
            <a:r>
              <a:rPr lang="en-US" altLang="zh-CN" sz="1600" dirty="0"/>
              <a:t> </a:t>
            </a:r>
            <a:r>
              <a:rPr lang="zh-CN" altLang="en-US" sz="1600" dirty="0"/>
              <a:t>函数到前面我们分析的 </a:t>
            </a:r>
            <a:r>
              <a:rPr lang="en-US" altLang="zh-CN" sz="1600" dirty="0" err="1"/>
              <a:t>seapp_contexts</a:t>
            </a:r>
            <a:r>
              <a:rPr lang="en-US" altLang="zh-CN" sz="1600" dirty="0"/>
              <a:t> </a:t>
            </a:r>
            <a:r>
              <a:rPr lang="zh-CN" altLang="en-US" sz="1600" dirty="0"/>
              <a:t>文件中查找到对应的 </a:t>
            </a:r>
            <a:r>
              <a:rPr lang="en-US" altLang="zh-CN" sz="1600" dirty="0"/>
              <a:t>Type</a:t>
            </a:r>
            <a:r>
              <a:rPr lang="zh-CN" altLang="en-US" sz="1600" dirty="0"/>
              <a:t>。有了这个 </a:t>
            </a:r>
            <a:r>
              <a:rPr lang="en-US" altLang="zh-CN" sz="1600" dirty="0"/>
              <a:t>Type </a:t>
            </a:r>
            <a:r>
              <a:rPr lang="zh-CN" altLang="en-US" sz="1600" dirty="0"/>
              <a:t>之后，</a:t>
            </a:r>
            <a:r>
              <a:rPr lang="en-US" altLang="zh-CN" sz="1600" dirty="0" err="1"/>
              <a:t>installd</a:t>
            </a:r>
            <a:r>
              <a:rPr lang="en-US" altLang="zh-CN" sz="1600" dirty="0"/>
              <a:t> </a:t>
            </a:r>
            <a:r>
              <a:rPr lang="zh-CN" altLang="en-US" sz="1600" dirty="0"/>
              <a:t>就可以给正在安装的 </a:t>
            </a:r>
            <a:r>
              <a:rPr lang="en-US" altLang="zh-CN" sz="1600" dirty="0"/>
              <a:t>App </a:t>
            </a:r>
            <a:r>
              <a:rPr lang="zh-CN" altLang="en-US" sz="1600" dirty="0"/>
              <a:t>的数据目录设置安全上下文了，这是通过调用 </a:t>
            </a:r>
            <a:r>
              <a:rPr lang="en-US" altLang="zh-CN" sz="1600" dirty="0" err="1"/>
              <a:t>libselinux</a:t>
            </a:r>
            <a:r>
              <a:rPr lang="en-US" altLang="zh-CN" sz="1600" dirty="0"/>
              <a:t> </a:t>
            </a:r>
            <a:r>
              <a:rPr lang="zh-CN" altLang="en-US" sz="1600" dirty="0"/>
              <a:t>库提供的 </a:t>
            </a:r>
            <a:r>
              <a:rPr lang="en-US" altLang="zh-CN" sz="1600" dirty="0" err="1"/>
              <a:t>lsetfilecon</a:t>
            </a:r>
            <a:r>
              <a:rPr lang="en-US" altLang="zh-CN" sz="1600" dirty="0"/>
              <a:t> </a:t>
            </a:r>
            <a:r>
              <a:rPr lang="zh-CN" altLang="en-US" sz="1600" dirty="0"/>
              <a:t>函数来实现的</a:t>
            </a:r>
            <a:r>
              <a:rPr lang="zh-CN" altLang="en-US" sz="1600" dirty="0" smtClean="0"/>
              <a:t>。</a:t>
            </a:r>
            <a:endParaRPr lang="en-US" altLang="zh-CN" sz="2000" b="1" dirty="0" smtClean="0">
              <a:solidFill>
                <a:srgbClr val="FF0000"/>
              </a:solidFill>
            </a:endParaRPr>
          </a:p>
          <a:p>
            <a:r>
              <a:rPr lang="en-US" altLang="zh-CN" sz="2000" b="1" dirty="0" smtClean="0">
                <a:solidFill>
                  <a:srgbClr val="FF0000"/>
                </a:solidFill>
              </a:rPr>
              <a:t>APK</a:t>
            </a:r>
            <a:r>
              <a:rPr lang="zh-CN" altLang="en-US" sz="2000" b="1" dirty="0" smtClean="0">
                <a:solidFill>
                  <a:srgbClr val="FF0000"/>
                </a:solidFill>
              </a:rPr>
              <a:t>运行阶段：</a:t>
            </a:r>
            <a:r>
              <a:rPr lang="en-US" altLang="zh-CN" sz="2000" b="1" dirty="0" smtClean="0">
                <a:solidFill>
                  <a:srgbClr val="FF0000"/>
                </a:solidFill>
              </a:rPr>
              <a:t>Zygote</a:t>
            </a:r>
            <a:r>
              <a:rPr lang="en-US" altLang="zh-CN" sz="2000" dirty="0" smtClean="0"/>
              <a:t> </a:t>
            </a:r>
            <a:endParaRPr lang="en-US" altLang="zh-CN" sz="2000" dirty="0"/>
          </a:p>
          <a:p>
            <a:pPr lvl="1"/>
            <a:r>
              <a:rPr lang="zh-CN" altLang="en-US" sz="1600" dirty="0"/>
              <a:t>设置进程的安全上下文在 </a:t>
            </a:r>
            <a:r>
              <a:rPr lang="en-US" altLang="zh-CN" sz="1600" dirty="0"/>
              <a:t>Android </a:t>
            </a:r>
            <a:r>
              <a:rPr lang="zh-CN" altLang="en-US" sz="1600" dirty="0"/>
              <a:t>系统中，</a:t>
            </a:r>
            <a:r>
              <a:rPr lang="en-US" altLang="zh-CN" sz="1600" dirty="0"/>
              <a:t>Zygote </a:t>
            </a:r>
            <a:r>
              <a:rPr lang="zh-CN" altLang="en-US" sz="1600" dirty="0"/>
              <a:t>进程负责创建应用程序进程。应用程序进程是 </a:t>
            </a:r>
            <a:r>
              <a:rPr lang="en-US" altLang="zh-CN" sz="1600" dirty="0" err="1"/>
              <a:t>SEAndroid</a:t>
            </a:r>
            <a:r>
              <a:rPr lang="en-US" altLang="zh-CN" sz="1600" dirty="0"/>
              <a:t> </a:t>
            </a:r>
            <a:r>
              <a:rPr lang="zh-CN" altLang="en-US" sz="1600" dirty="0"/>
              <a:t>安全机制中的主体，因此它们也需要设置安全上下文，这是由 </a:t>
            </a:r>
            <a:r>
              <a:rPr lang="en-US" altLang="zh-CN" sz="1600" dirty="0"/>
              <a:t>Zygote </a:t>
            </a:r>
            <a:r>
              <a:rPr lang="zh-CN" altLang="en-US" sz="1600" dirty="0"/>
              <a:t>进程来设置的。</a:t>
            </a:r>
            <a:r>
              <a:rPr lang="en-US" altLang="zh-CN" sz="1600" dirty="0" err="1"/>
              <a:t>ActivityManagerService</a:t>
            </a:r>
            <a:r>
              <a:rPr lang="en-US" altLang="zh-CN" sz="1600" dirty="0"/>
              <a:t> </a:t>
            </a:r>
            <a:r>
              <a:rPr lang="zh-CN" altLang="en-US" sz="1600" dirty="0"/>
              <a:t>在请求 </a:t>
            </a:r>
            <a:r>
              <a:rPr lang="en-US" altLang="zh-CN" sz="1600" dirty="0"/>
              <a:t>Zygote </a:t>
            </a:r>
            <a:r>
              <a:rPr lang="zh-CN" altLang="en-US" sz="1600" dirty="0"/>
              <a:t>进程创建应用程序进程之前，会到 </a:t>
            </a:r>
            <a:r>
              <a:rPr lang="en-US" altLang="zh-CN" sz="1600" dirty="0" err="1"/>
              <a:t>PackageManagerService</a:t>
            </a:r>
            <a:r>
              <a:rPr lang="en-US" altLang="zh-CN" sz="1600" dirty="0"/>
              <a:t> </a:t>
            </a:r>
            <a:r>
              <a:rPr lang="zh-CN" altLang="en-US" sz="1600" dirty="0"/>
              <a:t>中去查询对应的 </a:t>
            </a:r>
            <a:r>
              <a:rPr lang="en-US" altLang="zh-CN" sz="1600" dirty="0" err="1"/>
              <a:t>seinfo</a:t>
            </a:r>
            <a:r>
              <a:rPr lang="zh-CN" altLang="en-US" sz="1600" dirty="0"/>
              <a:t>，并且将这个 </a:t>
            </a:r>
            <a:r>
              <a:rPr lang="en-US" altLang="zh-CN" sz="1600" dirty="0" err="1"/>
              <a:t>seinfo</a:t>
            </a:r>
            <a:r>
              <a:rPr lang="en-US" altLang="zh-CN" sz="1600" dirty="0"/>
              <a:t> </a:t>
            </a:r>
            <a:r>
              <a:rPr lang="zh-CN" altLang="en-US" sz="1600" dirty="0"/>
              <a:t>传递到 </a:t>
            </a:r>
            <a:r>
              <a:rPr lang="en-US" altLang="zh-CN" sz="1600" dirty="0"/>
              <a:t>Zygote </a:t>
            </a:r>
            <a:r>
              <a:rPr lang="zh-CN" altLang="en-US" sz="1600" dirty="0"/>
              <a:t>进程。于是，</a:t>
            </a:r>
            <a:r>
              <a:rPr lang="en-US" altLang="zh-CN" sz="1600" dirty="0"/>
              <a:t>Zygote </a:t>
            </a:r>
            <a:r>
              <a:rPr lang="zh-CN" altLang="en-US" sz="1600" dirty="0"/>
              <a:t>进程在 </a:t>
            </a:r>
            <a:r>
              <a:rPr lang="en-US" altLang="zh-CN" sz="1600" dirty="0"/>
              <a:t>fork </a:t>
            </a:r>
            <a:r>
              <a:rPr lang="zh-CN" altLang="en-US" sz="1600" dirty="0"/>
              <a:t>一个应用程序进程之后，就会使用 </a:t>
            </a:r>
            <a:r>
              <a:rPr lang="en-US" altLang="zh-CN" sz="1600" dirty="0" err="1"/>
              <a:t>ActivityManagerService</a:t>
            </a:r>
            <a:r>
              <a:rPr lang="en-US" altLang="zh-CN" sz="1600" dirty="0"/>
              <a:t> </a:t>
            </a:r>
            <a:r>
              <a:rPr lang="zh-CN" altLang="en-US" sz="1600" dirty="0"/>
              <a:t>传递过来的 </a:t>
            </a:r>
            <a:r>
              <a:rPr lang="en-US" altLang="zh-CN" sz="1600" dirty="0" err="1"/>
              <a:t>seinfo</a:t>
            </a:r>
            <a:r>
              <a:rPr lang="zh-CN" altLang="en-US" sz="1600" dirty="0"/>
              <a:t>，并且调用 </a:t>
            </a:r>
            <a:r>
              <a:rPr lang="en-US" altLang="zh-CN" sz="1600" dirty="0" err="1"/>
              <a:t>libselinux</a:t>
            </a:r>
            <a:r>
              <a:rPr lang="en-US" altLang="zh-CN" sz="1600" dirty="0"/>
              <a:t> </a:t>
            </a:r>
            <a:r>
              <a:rPr lang="zh-CN" altLang="en-US" sz="1600" dirty="0"/>
              <a:t>库提供的 </a:t>
            </a:r>
            <a:r>
              <a:rPr lang="en-US" altLang="zh-CN" sz="1600" dirty="0" err="1"/>
              <a:t>selabel_lookup</a:t>
            </a:r>
            <a:r>
              <a:rPr lang="en-US" altLang="zh-CN" sz="1600" dirty="0"/>
              <a:t> </a:t>
            </a:r>
            <a:r>
              <a:rPr lang="zh-CN" altLang="en-US" sz="1600" dirty="0"/>
              <a:t>函数到前面我们分析的 </a:t>
            </a:r>
            <a:r>
              <a:rPr lang="en-US" altLang="zh-CN" sz="1600" dirty="0" err="1"/>
              <a:t>seapp_contexts</a:t>
            </a:r>
            <a:r>
              <a:rPr lang="en-US" altLang="zh-CN" sz="1600" dirty="0"/>
              <a:t> </a:t>
            </a:r>
            <a:r>
              <a:rPr lang="zh-CN" altLang="en-US" sz="1600" dirty="0"/>
              <a:t>文件中查找到对应的 </a:t>
            </a:r>
            <a:r>
              <a:rPr lang="en-US" altLang="zh-CN" sz="1600" dirty="0"/>
              <a:t>Domain</a:t>
            </a:r>
            <a:r>
              <a:rPr lang="zh-CN" altLang="en-US" sz="1600" dirty="0"/>
              <a:t>。有了这个 </a:t>
            </a:r>
            <a:r>
              <a:rPr lang="en-US" altLang="zh-CN" sz="1600" dirty="0"/>
              <a:t>Domain </a:t>
            </a:r>
            <a:r>
              <a:rPr lang="zh-CN" altLang="en-US" sz="1600" dirty="0"/>
              <a:t>之后，</a:t>
            </a:r>
            <a:r>
              <a:rPr lang="en-US" altLang="zh-CN" sz="1600" dirty="0"/>
              <a:t>Zygote </a:t>
            </a:r>
            <a:r>
              <a:rPr lang="zh-CN" altLang="en-US" sz="1600" dirty="0"/>
              <a:t>进程就可以给刚才创建的应用程序进程设置安全上下文了，这是通过调用 </a:t>
            </a:r>
            <a:r>
              <a:rPr lang="en-US" altLang="zh-CN" sz="1600" dirty="0" err="1"/>
              <a:t>libselinux</a:t>
            </a:r>
            <a:r>
              <a:rPr lang="en-US" altLang="zh-CN" sz="1600" dirty="0"/>
              <a:t> </a:t>
            </a:r>
            <a:r>
              <a:rPr lang="zh-CN" altLang="en-US" sz="1600" dirty="0"/>
              <a:t>库提供的 </a:t>
            </a:r>
            <a:r>
              <a:rPr lang="en-US" altLang="zh-CN" sz="1600" dirty="0" err="1"/>
              <a:t>lsetcon</a:t>
            </a:r>
            <a:r>
              <a:rPr lang="en-US" altLang="zh-CN" sz="1600" dirty="0"/>
              <a:t> </a:t>
            </a:r>
            <a:r>
              <a:rPr lang="zh-CN" altLang="en-US" sz="1600" dirty="0"/>
              <a:t>函数来实现的</a:t>
            </a:r>
            <a:r>
              <a:rPr lang="zh-CN" altLang="en-US" sz="1600" dirty="0" smtClean="0"/>
              <a:t>。</a:t>
            </a:r>
            <a:endParaRPr lang="en-US" altLang="zh-CN" sz="2000" b="1" dirty="0" smtClean="0">
              <a:solidFill>
                <a:srgbClr val="FF00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allow</a:t>
            </a:r>
            <a:endParaRPr lang="zh-CN" altLang="en-US" dirty="0"/>
          </a:p>
        </p:txBody>
      </p:sp>
      <p:sp>
        <p:nvSpPr>
          <p:cNvPr id="3" name="内容占位符 2"/>
          <p:cNvSpPr>
            <a:spLocks noGrp="1"/>
          </p:cNvSpPr>
          <p:nvPr>
            <p:ph idx="1"/>
          </p:nvPr>
        </p:nvSpPr>
        <p:spPr/>
        <p:txBody>
          <a:bodyPr/>
          <a:lstStyle/>
          <a:p>
            <a:r>
              <a:rPr lang="en-US" altLang="zh-CN" b="1" dirty="0"/>
              <a:t>TE</a:t>
            </a:r>
            <a:r>
              <a:rPr lang="zh-CN" altLang="en-US" b="1" dirty="0"/>
              <a:t>规则</a:t>
            </a:r>
            <a:r>
              <a:rPr lang="zh-CN" altLang="en-US" b="1" dirty="0" smtClean="0"/>
              <a:t>：</a:t>
            </a:r>
            <a:r>
              <a:rPr lang="en-US" altLang="zh-CN" b="1" dirty="0" err="1" smtClean="0">
                <a:solidFill>
                  <a:srgbClr val="FF0000"/>
                </a:solidFill>
              </a:rPr>
              <a:t>rule_name</a:t>
            </a:r>
            <a:r>
              <a:rPr lang="en-US" altLang="zh-CN" b="1" dirty="0" smtClean="0"/>
              <a:t> </a:t>
            </a:r>
            <a:r>
              <a:rPr lang="en-US" altLang="zh-CN" b="1" dirty="0"/>
              <a:t>source </a:t>
            </a:r>
            <a:r>
              <a:rPr lang="en-US" altLang="zh-CN" b="1" dirty="0" err="1"/>
              <a:t>target:class</a:t>
            </a:r>
            <a:r>
              <a:rPr lang="en-US" altLang="zh-CN" b="1" dirty="0"/>
              <a:t> </a:t>
            </a:r>
            <a:r>
              <a:rPr lang="en-US" altLang="zh-CN" b="1" dirty="0" smtClean="0"/>
              <a:t>perm</a:t>
            </a:r>
            <a:endParaRPr lang="en-US" altLang="zh-CN" b="1" dirty="0" smtClean="0"/>
          </a:p>
          <a:p>
            <a:r>
              <a:rPr lang="en-US" altLang="zh-CN" b="1" dirty="0" err="1"/>
              <a:t>r</a:t>
            </a:r>
            <a:r>
              <a:rPr lang="en-US" altLang="zh-CN" b="1" dirty="0" err="1" smtClean="0"/>
              <a:t>ule_name</a:t>
            </a:r>
            <a:endParaRPr lang="en-US" altLang="zh-CN" b="1" dirty="0"/>
          </a:p>
          <a:p>
            <a:pPr lvl="1"/>
            <a:r>
              <a:rPr lang="en-US" altLang="zh-CN" b="1" dirty="0" smtClean="0">
                <a:solidFill>
                  <a:srgbClr val="FF0000"/>
                </a:solidFill>
              </a:rPr>
              <a:t>allow</a:t>
            </a:r>
            <a:endParaRPr lang="en-US" altLang="zh-CN" b="1" dirty="0" smtClean="0">
              <a:solidFill>
                <a:srgbClr val="FF0000"/>
              </a:solidFill>
            </a:endParaRPr>
          </a:p>
          <a:p>
            <a:pPr lvl="1"/>
            <a:r>
              <a:rPr lang="en-US" altLang="zh-CN" b="1" dirty="0" err="1">
                <a:solidFill>
                  <a:srgbClr val="FF0000"/>
                </a:solidFill>
              </a:rPr>
              <a:t>n</a:t>
            </a:r>
            <a:r>
              <a:rPr lang="en-US" altLang="zh-CN" b="1" dirty="0" err="1" smtClean="0">
                <a:solidFill>
                  <a:srgbClr val="FF0000"/>
                </a:solidFill>
              </a:rPr>
              <a:t>everallow</a:t>
            </a:r>
            <a:endParaRPr lang="en-US" altLang="zh-CN" b="1" dirty="0" smtClean="0">
              <a:solidFill>
                <a:srgbClr val="FF0000"/>
              </a:solidFill>
            </a:endParaRPr>
          </a:p>
          <a:p>
            <a:pPr lvl="2"/>
            <a:r>
              <a:rPr lang="zh-CN" altLang="en-US" b="1" dirty="0" smtClean="0"/>
              <a:t>改动编译不过，不能改动这里，否则</a:t>
            </a:r>
            <a:r>
              <a:rPr lang="zh-CN" altLang="en-US" b="1" dirty="0"/>
              <a:t>影响</a:t>
            </a:r>
            <a:r>
              <a:rPr lang="en-US" altLang="zh-CN" b="1" dirty="0" smtClean="0"/>
              <a:t>CTS</a:t>
            </a:r>
            <a:endParaRPr lang="en-US" altLang="zh-CN" b="1" dirty="0" smtClean="0"/>
          </a:p>
          <a:p>
            <a:pPr lvl="2"/>
            <a:r>
              <a:rPr lang="zh-CN" altLang="en-US" b="1" dirty="0" smtClean="0"/>
              <a:t>其它办法，</a:t>
            </a:r>
            <a:r>
              <a:rPr lang="zh-CN" altLang="en-US" b="1" dirty="0" smtClean="0">
                <a:solidFill>
                  <a:srgbClr val="FF0000"/>
                </a:solidFill>
              </a:rPr>
              <a:t>或者该方案</a:t>
            </a:r>
            <a:endParaRPr lang="en-US" altLang="zh-CN" b="1" dirty="0" smtClean="0">
              <a:solidFill>
                <a:srgbClr val="FF0000"/>
              </a:solidFill>
            </a:endParaRPr>
          </a:p>
          <a:p>
            <a:pPr lvl="1"/>
            <a:r>
              <a:rPr lang="en-US" altLang="zh-CN" dirty="0" err="1" smtClean="0"/>
              <a:t>dontaudit</a:t>
            </a:r>
            <a:endParaRPr lang="en-US" altLang="zh-CN" dirty="0" smtClean="0"/>
          </a:p>
          <a:p>
            <a:pPr lvl="1"/>
            <a:r>
              <a:rPr lang="en-US" altLang="zh-CN" dirty="0" err="1"/>
              <a:t>auditallow</a:t>
            </a:r>
            <a:endParaRPr lang="en-US" altLang="zh-CN" dirty="0" smtClean="0"/>
          </a:p>
          <a:p>
            <a:r>
              <a:rPr lang="en-US" altLang="zh-CN" dirty="0"/>
              <a:t>Android</a:t>
            </a:r>
            <a:r>
              <a:rPr lang="zh-CN" altLang="en-US" dirty="0"/>
              <a:t>权限必须</a:t>
            </a:r>
            <a:r>
              <a:rPr lang="zh-CN" altLang="en-US" b="1" dirty="0" smtClean="0">
                <a:solidFill>
                  <a:srgbClr val="FF0000"/>
                </a:solidFill>
              </a:rPr>
              <a:t>显示用</a:t>
            </a:r>
            <a:r>
              <a:rPr lang="en-US" altLang="zh-CN" b="1" dirty="0" smtClean="0">
                <a:solidFill>
                  <a:srgbClr val="FF0000"/>
                </a:solidFill>
              </a:rPr>
              <a:t>allow</a:t>
            </a:r>
            <a:r>
              <a:rPr lang="zh-CN" altLang="en-US" b="1" dirty="0" smtClean="0">
                <a:solidFill>
                  <a:srgbClr val="FF0000"/>
                </a:solidFill>
              </a:rPr>
              <a:t>声明</a:t>
            </a:r>
            <a:r>
              <a:rPr lang="zh-CN" altLang="en-US" dirty="0"/>
              <a:t>，没有声明的话</a:t>
            </a:r>
            <a:r>
              <a:rPr lang="zh-CN" altLang="en-US" b="1" dirty="0" smtClean="0">
                <a:solidFill>
                  <a:srgbClr val="FF0000"/>
                </a:solidFill>
              </a:rPr>
              <a:t>默认没有</a:t>
            </a:r>
            <a:r>
              <a:rPr lang="zh-CN" altLang="en-US" b="1" dirty="0">
                <a:solidFill>
                  <a:srgbClr val="FF0000"/>
                </a:solidFill>
              </a:rPr>
              <a:t>权限</a:t>
            </a:r>
            <a:endParaRPr lang="en-US" altLang="zh-CN" b="1" dirty="0">
              <a:solidFill>
                <a:srgbClr val="FF0000"/>
              </a:solidFill>
            </a:endParaRPr>
          </a:p>
          <a:p>
            <a:endParaRPr lang="en-US" altLang="zh-CN"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type/context</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b="1" dirty="0"/>
              <a:t>TE</a:t>
            </a:r>
            <a:r>
              <a:rPr lang="zh-CN" altLang="en-US" b="1" dirty="0"/>
              <a:t>规则：</a:t>
            </a:r>
            <a:r>
              <a:rPr lang="en-US" altLang="zh-CN" b="1" dirty="0" smtClean="0"/>
              <a:t>allow/</a:t>
            </a:r>
            <a:r>
              <a:rPr lang="en-US" altLang="zh-CN" b="1" dirty="0" err="1" smtClean="0"/>
              <a:t>neverallow</a:t>
            </a:r>
            <a:r>
              <a:rPr lang="en-US" altLang="zh-CN" b="1" dirty="0" smtClean="0"/>
              <a:t> </a:t>
            </a:r>
            <a:r>
              <a:rPr lang="en-US" altLang="zh-CN" b="1" dirty="0">
                <a:solidFill>
                  <a:srgbClr val="FF0000"/>
                </a:solidFill>
              </a:rPr>
              <a:t>source</a:t>
            </a:r>
            <a:r>
              <a:rPr lang="en-US" altLang="zh-CN" b="1" dirty="0"/>
              <a:t> </a:t>
            </a:r>
            <a:r>
              <a:rPr lang="en-US" altLang="zh-CN" b="1" dirty="0" err="1">
                <a:solidFill>
                  <a:srgbClr val="FF0000"/>
                </a:solidFill>
              </a:rPr>
              <a:t>target</a:t>
            </a:r>
            <a:r>
              <a:rPr lang="en-US" altLang="zh-CN" b="1" dirty="0" err="1"/>
              <a:t>:class</a:t>
            </a:r>
            <a:r>
              <a:rPr lang="en-US" altLang="zh-CN" b="1" dirty="0"/>
              <a:t> perm</a:t>
            </a:r>
            <a:endParaRPr lang="en-US" altLang="zh-CN" b="1" dirty="0"/>
          </a:p>
          <a:p>
            <a:r>
              <a:rPr lang="en-US" altLang="zh-CN" dirty="0" err="1" smtClean="0"/>
              <a:t>file_contexts</a:t>
            </a:r>
            <a:endParaRPr lang="en-US" altLang="zh-CN" dirty="0" smtClean="0"/>
          </a:p>
          <a:p>
            <a:pPr lvl="1"/>
            <a:r>
              <a:rPr lang="zh-CN" altLang="en-US"/>
              <a:t>赋予</a:t>
            </a:r>
            <a:r>
              <a:rPr lang="zh-CN" altLang="en-US" b="1" smtClean="0">
                <a:solidFill>
                  <a:srgbClr val="FF0000"/>
                </a:solidFill>
              </a:rPr>
              <a:t>物理</a:t>
            </a:r>
            <a:r>
              <a:rPr lang="zh-CN" altLang="en-US" dirty="0" smtClean="0"/>
              <a:t>文件的</a:t>
            </a:r>
            <a:r>
              <a:rPr lang="en-US" altLang="zh-CN" dirty="0" smtClean="0"/>
              <a:t>type</a:t>
            </a:r>
            <a:endParaRPr lang="en-US" altLang="zh-CN" dirty="0" smtClean="0"/>
          </a:p>
          <a:p>
            <a:r>
              <a:rPr lang="en-US" altLang="zh-CN" dirty="0" err="1" smtClean="0"/>
              <a:t>genfs_contexts</a:t>
            </a:r>
            <a:endParaRPr lang="en-US" altLang="zh-CN" dirty="0" smtClean="0"/>
          </a:p>
          <a:p>
            <a:pPr lvl="1"/>
            <a:r>
              <a:rPr lang="zh-CN" altLang="en-US" dirty="0" smtClean="0"/>
              <a:t>赋予</a:t>
            </a:r>
            <a:r>
              <a:rPr lang="zh-CN" altLang="en-US" b="1" dirty="0" smtClean="0">
                <a:solidFill>
                  <a:srgbClr val="FF0000"/>
                </a:solidFill>
              </a:rPr>
              <a:t>内存虚拟文件系统</a:t>
            </a:r>
            <a:r>
              <a:rPr lang="zh-CN" altLang="en-US" dirty="0" smtClean="0"/>
              <a:t>中文件的</a:t>
            </a:r>
            <a:r>
              <a:rPr lang="en-US" altLang="zh-CN" dirty="0" smtClean="0"/>
              <a:t>type</a:t>
            </a:r>
            <a:endParaRPr lang="en-US" altLang="zh-CN" dirty="0" smtClean="0"/>
          </a:p>
          <a:p>
            <a:r>
              <a:rPr lang="en-US" altLang="zh-CN" dirty="0" err="1"/>
              <a:t>seapp_contexts</a:t>
            </a:r>
            <a:endParaRPr lang="en-US" altLang="zh-CN" dirty="0"/>
          </a:p>
          <a:p>
            <a:pPr lvl="1"/>
            <a:r>
              <a:rPr lang="en-US" altLang="zh-CN" b="1" dirty="0">
                <a:solidFill>
                  <a:srgbClr val="FF0000"/>
                </a:solidFill>
              </a:rPr>
              <a:t>Android</a:t>
            </a:r>
            <a:r>
              <a:rPr lang="zh-CN" altLang="en-US" b="1" dirty="0">
                <a:solidFill>
                  <a:srgbClr val="FF0000"/>
                </a:solidFill>
              </a:rPr>
              <a:t>进程</a:t>
            </a:r>
            <a:r>
              <a:rPr lang="zh-CN" altLang="en-US" dirty="0"/>
              <a:t>的</a:t>
            </a:r>
            <a:r>
              <a:rPr lang="en-US" altLang="zh-CN" dirty="0" smtClean="0"/>
              <a:t>type</a:t>
            </a:r>
            <a:endParaRPr lang="en-US" altLang="zh-CN" dirty="0" smtClean="0"/>
          </a:p>
          <a:p>
            <a:r>
              <a:rPr lang="en-US" altLang="zh-CN" b="1" dirty="0" err="1" smtClean="0"/>
              <a:t>property_contexts</a:t>
            </a:r>
            <a:endParaRPr lang="en-US" altLang="zh-CN" b="1" dirty="0" smtClean="0"/>
          </a:p>
          <a:p>
            <a:pPr lvl="1"/>
            <a:r>
              <a:rPr lang="en-US" altLang="zh-CN" dirty="0" smtClean="0"/>
              <a:t>Android</a:t>
            </a:r>
            <a:r>
              <a:rPr lang="zh-CN" altLang="en-US" b="1" dirty="0" smtClean="0">
                <a:solidFill>
                  <a:srgbClr val="FF0000"/>
                </a:solidFill>
              </a:rPr>
              <a:t>属性</a:t>
            </a:r>
            <a:r>
              <a:rPr lang="zh-CN" altLang="en-US" dirty="0" smtClean="0"/>
              <a:t>的</a:t>
            </a:r>
            <a:r>
              <a:rPr lang="en-US" altLang="zh-CN" dirty="0" smtClean="0"/>
              <a:t>type</a:t>
            </a:r>
            <a:endParaRPr lang="en-US" altLang="zh-CN" dirty="0" smtClean="0"/>
          </a:p>
          <a:p>
            <a:r>
              <a:rPr lang="en-US" altLang="zh-CN" b="1" dirty="0" err="1" smtClean="0"/>
              <a:t>service_contexts</a:t>
            </a:r>
            <a:endParaRPr lang="en-US" altLang="zh-CN" b="1" dirty="0" smtClean="0"/>
          </a:p>
          <a:p>
            <a:pPr lvl="1"/>
            <a:r>
              <a:rPr lang="en-US" altLang="zh-CN" b="1" dirty="0" err="1" smtClean="0">
                <a:solidFill>
                  <a:srgbClr val="FF0000"/>
                </a:solidFill>
              </a:rPr>
              <a:t>AndroidService</a:t>
            </a:r>
            <a:r>
              <a:rPr lang="zh-CN" altLang="en-US" dirty="0" smtClean="0"/>
              <a:t>的</a:t>
            </a:r>
            <a:r>
              <a:rPr lang="en-US" altLang="zh-CN" dirty="0" smtClean="0"/>
              <a:t>type</a:t>
            </a:r>
            <a:endParaRPr lang="en-US" altLang="zh-CN" dirty="0" smtClean="0"/>
          </a:p>
          <a:p>
            <a:r>
              <a:rPr lang="en-US" altLang="zh-CN" b="1" dirty="0" err="1" smtClean="0"/>
              <a:t>hwservice_contexts</a:t>
            </a:r>
            <a:endParaRPr lang="en-US" altLang="zh-CN" b="1" dirty="0" smtClean="0"/>
          </a:p>
          <a:p>
            <a:pPr lvl="1"/>
            <a:r>
              <a:rPr lang="en-US" altLang="zh-CN" b="1" dirty="0" err="1" smtClean="0">
                <a:solidFill>
                  <a:srgbClr val="FF0000"/>
                </a:solidFill>
              </a:rPr>
              <a:t>Androidhwservice</a:t>
            </a:r>
            <a:r>
              <a:rPr lang="zh-CN" altLang="en-US" dirty="0" smtClean="0"/>
              <a:t>的</a:t>
            </a:r>
            <a:r>
              <a:rPr lang="en-US" altLang="zh-CN" dirty="0" smtClean="0"/>
              <a:t>type</a:t>
            </a:r>
            <a:endParaRPr lang="en-US" altLang="zh-CN" dirty="0" smtClean="0"/>
          </a:p>
        </p:txBody>
      </p:sp>
      <p:pic>
        <p:nvPicPr>
          <p:cNvPr id="4" name="图片 3"/>
          <p:cNvPicPr>
            <a:picLocks noChangeAspect="1"/>
          </p:cNvPicPr>
          <p:nvPr/>
        </p:nvPicPr>
        <p:blipFill>
          <a:blip r:embed="rId1"/>
          <a:stretch>
            <a:fillRect/>
          </a:stretch>
        </p:blipFill>
        <p:spPr>
          <a:xfrm>
            <a:off x="4785481" y="5434879"/>
            <a:ext cx="7406519" cy="142312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DAC</a:t>
            </a:r>
            <a:endParaRPr lang="zh-CN" altLang="en-US" dirty="0"/>
          </a:p>
        </p:txBody>
      </p:sp>
      <p:sp>
        <p:nvSpPr>
          <p:cNvPr id="3" name="内容占位符 2"/>
          <p:cNvSpPr>
            <a:spLocks noGrp="1"/>
          </p:cNvSpPr>
          <p:nvPr>
            <p:ph idx="1"/>
          </p:nvPr>
        </p:nvSpPr>
        <p:spPr/>
        <p:txBody>
          <a:bodyPr>
            <a:normAutofit fontScale="40000" lnSpcReduction="20000"/>
          </a:bodyPr>
          <a:lstStyle/>
          <a:p>
            <a:r>
              <a:rPr lang="en-US" altLang="zh-CN" dirty="0" smtClean="0"/>
              <a:t>discretionary access control</a:t>
            </a:r>
            <a:endParaRPr lang="en-US" altLang="zh-CN" dirty="0" smtClean="0"/>
          </a:p>
          <a:p>
            <a:r>
              <a:rPr lang="zh-CN" altLang="en-US" dirty="0" smtClean="0"/>
              <a:t>针对</a:t>
            </a:r>
            <a:r>
              <a:rPr lang="en-US" altLang="zh-CN" dirty="0" err="1" smtClean="0"/>
              <a:t>eng</a:t>
            </a:r>
            <a:r>
              <a:rPr lang="zh-CN" altLang="en-US" dirty="0" smtClean="0"/>
              <a:t>版本 </a:t>
            </a:r>
            <a:r>
              <a:rPr lang="en-US" altLang="zh-CN" dirty="0" err="1" smtClean="0"/>
              <a:t>userdebbug</a:t>
            </a:r>
            <a:r>
              <a:rPr lang="zh-CN" altLang="en-US" dirty="0" smtClean="0"/>
              <a:t>版本，可以通过</a:t>
            </a:r>
            <a:r>
              <a:rPr lang="en-US" altLang="zh-CN" dirty="0" err="1" smtClean="0"/>
              <a:t>su</a:t>
            </a:r>
            <a:r>
              <a:rPr lang="zh-CN" altLang="en-US" dirty="0" smtClean="0"/>
              <a:t>、</a:t>
            </a:r>
            <a:r>
              <a:rPr lang="en-US" altLang="zh-CN" dirty="0" err="1" smtClean="0"/>
              <a:t>adb</a:t>
            </a:r>
            <a:r>
              <a:rPr lang="en-US" altLang="zh-CN" dirty="0" smtClean="0"/>
              <a:t> root</a:t>
            </a:r>
            <a:r>
              <a:rPr lang="zh-CN" altLang="en-US" dirty="0" smtClean="0"/>
              <a:t>调试</a:t>
            </a:r>
            <a:endParaRPr lang="en-US" altLang="zh-CN" dirty="0" smtClean="0"/>
          </a:p>
          <a:p>
            <a:r>
              <a:rPr lang="zh-CN" altLang="en-US" dirty="0" smtClean="0"/>
              <a:t>针对</a:t>
            </a:r>
            <a:r>
              <a:rPr lang="en-US" altLang="zh-CN" dirty="0" smtClean="0"/>
              <a:t>user</a:t>
            </a:r>
            <a:r>
              <a:rPr lang="zh-CN" altLang="en-US" dirty="0" smtClean="0"/>
              <a:t>版本普通</a:t>
            </a:r>
            <a:r>
              <a:rPr lang="zh-CN" altLang="en-US" dirty="0"/>
              <a:t>用户需要某些权限</a:t>
            </a:r>
            <a:r>
              <a:rPr lang="zh-CN" altLang="en-US" dirty="0" smtClean="0"/>
              <a:t>时，权限受限</a:t>
            </a:r>
            <a:endParaRPr lang="en-US" altLang="zh-CN" dirty="0" smtClean="0"/>
          </a:p>
          <a:p>
            <a:r>
              <a:rPr lang="zh-CN" altLang="en-US" dirty="0" smtClean="0"/>
              <a:t>针对</a:t>
            </a:r>
            <a:r>
              <a:rPr lang="zh-CN" altLang="en-US" b="1" dirty="0" smtClean="0"/>
              <a:t>物理文件存储在文件</a:t>
            </a:r>
            <a:r>
              <a:rPr lang="en-US" altLang="zh-CN" b="1" dirty="0" err="1" smtClean="0"/>
              <a:t>inode</a:t>
            </a:r>
            <a:r>
              <a:rPr lang="zh-CN" altLang="en-US" b="1" dirty="0" smtClean="0"/>
              <a:t>的</a:t>
            </a:r>
            <a:r>
              <a:rPr lang="en-US" altLang="zh-CN" b="1" dirty="0" smtClean="0"/>
              <a:t>meta</a:t>
            </a:r>
            <a:r>
              <a:rPr lang="zh-CN" altLang="en-US" b="1" dirty="0" smtClean="0"/>
              <a:t>信息中</a:t>
            </a:r>
            <a:r>
              <a:rPr lang="zh-CN" altLang="en-US" dirty="0" smtClean="0"/>
              <a:t>，</a:t>
            </a:r>
            <a:r>
              <a:rPr lang="zh-CN" altLang="en-US" b="1" dirty="0" smtClean="0"/>
              <a:t>虚拟文件系统的文件只在内存中</a:t>
            </a:r>
            <a:endParaRPr lang="en-US" altLang="zh-CN" b="1" dirty="0" smtClean="0"/>
          </a:p>
          <a:p>
            <a:r>
              <a:rPr lang="en-US" altLang="zh-CN" b="1" dirty="0" err="1" smtClean="0"/>
              <a:t>ugo</a:t>
            </a:r>
            <a:endParaRPr lang="en-US" altLang="zh-CN" b="1" dirty="0" smtClean="0"/>
          </a:p>
          <a:p>
            <a:pPr lvl="1"/>
            <a:r>
              <a:rPr lang="en-US" altLang="zh-CN" dirty="0" smtClean="0"/>
              <a:t>ls –l</a:t>
            </a:r>
            <a:endParaRPr lang="en-US" altLang="zh-CN" dirty="0" smtClean="0"/>
          </a:p>
          <a:p>
            <a:pPr lvl="1"/>
            <a:r>
              <a:rPr lang="en-US" altLang="zh-CN" dirty="0"/>
              <a:t>l</a:t>
            </a:r>
            <a:r>
              <a:rPr lang="en-US" altLang="zh-CN" dirty="0" smtClean="0"/>
              <a:t>s –n</a:t>
            </a:r>
            <a:endParaRPr lang="en-US" altLang="zh-CN" dirty="0" smtClean="0"/>
          </a:p>
          <a:p>
            <a:pPr lvl="2"/>
            <a:r>
              <a:rPr lang="en-US" altLang="zh-CN" dirty="0" smtClean="0"/>
              <a:t>numeric</a:t>
            </a:r>
            <a:r>
              <a:rPr lang="zh-CN" altLang="en-US" dirty="0" smtClean="0"/>
              <a:t>显示</a:t>
            </a:r>
            <a:endParaRPr lang="en-US" altLang="zh-CN" dirty="0" smtClean="0"/>
          </a:p>
          <a:p>
            <a:pPr lvl="1"/>
            <a:r>
              <a:rPr lang="en-US" altLang="zh-CN" sz="1400" b="1" dirty="0">
                <a:solidFill>
                  <a:srgbClr val="FF0000"/>
                </a:solidFill>
              </a:rPr>
              <a:t>ls -l | </a:t>
            </a:r>
            <a:r>
              <a:rPr lang="en-US" altLang="zh-CN" sz="1400" b="1" dirty="0" err="1">
                <a:solidFill>
                  <a:srgbClr val="FF0000"/>
                </a:solidFill>
              </a:rPr>
              <a:t>awk</a:t>
            </a:r>
            <a:r>
              <a:rPr lang="en-US" altLang="zh-CN" sz="1400" b="1" dirty="0">
                <a:solidFill>
                  <a:srgbClr val="FF0000"/>
                </a:solidFill>
              </a:rPr>
              <a:t> '{k=0;s=0;for(</a:t>
            </a:r>
            <a:r>
              <a:rPr lang="en-US" altLang="zh-CN" sz="1400" b="1" dirty="0" err="1">
                <a:solidFill>
                  <a:srgbClr val="FF0000"/>
                </a:solidFill>
              </a:rPr>
              <a:t>i</a:t>
            </a:r>
            <a:r>
              <a:rPr lang="en-US" altLang="zh-CN" sz="1400" b="1" dirty="0">
                <a:solidFill>
                  <a:srgbClr val="FF0000"/>
                </a:solidFill>
              </a:rPr>
              <a:t>=0;i&lt;=8;i++){k+=((</a:t>
            </a:r>
            <a:r>
              <a:rPr lang="en-US" altLang="zh-CN" sz="1400" b="1" dirty="0" err="1">
                <a:solidFill>
                  <a:srgbClr val="FF0000"/>
                </a:solidFill>
              </a:rPr>
              <a:t>substr</a:t>
            </a:r>
            <a:r>
              <a:rPr lang="en-US" altLang="zh-CN" sz="1400" b="1" dirty="0">
                <a:solidFill>
                  <a:srgbClr val="FF0000"/>
                </a:solidFill>
              </a:rPr>
              <a:t>($1,i+2,1)~/[</a:t>
            </a:r>
            <a:r>
              <a:rPr lang="en-US" altLang="zh-CN" sz="1400" b="1" dirty="0" err="1">
                <a:solidFill>
                  <a:srgbClr val="FF0000"/>
                </a:solidFill>
              </a:rPr>
              <a:t>rwxst</a:t>
            </a:r>
            <a:r>
              <a:rPr lang="en-US" altLang="zh-CN" sz="1400" b="1" dirty="0">
                <a:solidFill>
                  <a:srgbClr val="FF0000"/>
                </a:solidFill>
              </a:rPr>
              <a:t>]/)*2^(8-i))}j=4;for(</a:t>
            </a:r>
            <a:r>
              <a:rPr lang="en-US" altLang="zh-CN" sz="1400" b="1" dirty="0" err="1">
                <a:solidFill>
                  <a:srgbClr val="FF0000"/>
                </a:solidFill>
              </a:rPr>
              <a:t>i</a:t>
            </a:r>
            <a:r>
              <a:rPr lang="en-US" altLang="zh-CN" sz="1400" b="1" dirty="0">
                <a:solidFill>
                  <a:srgbClr val="FF0000"/>
                </a:solidFill>
              </a:rPr>
              <a:t>=4;i&lt;=10;i+=3){s+=((</a:t>
            </a:r>
            <a:r>
              <a:rPr lang="en-US" altLang="zh-CN" sz="1400" b="1" dirty="0" err="1">
                <a:solidFill>
                  <a:srgbClr val="FF0000"/>
                </a:solidFill>
              </a:rPr>
              <a:t>substr</a:t>
            </a:r>
            <a:r>
              <a:rPr lang="en-US" altLang="zh-CN" sz="1400" b="1" dirty="0">
                <a:solidFill>
                  <a:srgbClr val="FF0000"/>
                </a:solidFill>
              </a:rPr>
              <a:t>($1,i,1)~/[</a:t>
            </a:r>
            <a:r>
              <a:rPr lang="en-US" altLang="zh-CN" sz="1400" b="1" dirty="0" err="1">
                <a:solidFill>
                  <a:srgbClr val="FF0000"/>
                </a:solidFill>
              </a:rPr>
              <a:t>stST</a:t>
            </a:r>
            <a:r>
              <a:rPr lang="en-US" altLang="zh-CN" sz="1400" b="1" dirty="0">
                <a:solidFill>
                  <a:srgbClr val="FF0000"/>
                </a:solidFill>
              </a:rPr>
              <a:t>]/)*j);j/=2}if(k){</a:t>
            </a:r>
            <a:r>
              <a:rPr lang="en-US" altLang="zh-CN" sz="1400" b="1" dirty="0" err="1">
                <a:solidFill>
                  <a:srgbClr val="FF0000"/>
                </a:solidFill>
              </a:rPr>
              <a:t>printf</a:t>
            </a:r>
            <a:r>
              <a:rPr lang="en-US" altLang="zh-CN" sz="1400" b="1" dirty="0">
                <a:solidFill>
                  <a:srgbClr val="FF0000"/>
                </a:solidFill>
              </a:rPr>
              <a:t>("%0o%0o ",</a:t>
            </a:r>
            <a:r>
              <a:rPr lang="en-US" altLang="zh-CN" sz="1400" b="1" dirty="0" err="1">
                <a:solidFill>
                  <a:srgbClr val="FF0000"/>
                </a:solidFill>
              </a:rPr>
              <a:t>s,k</a:t>
            </a:r>
            <a:r>
              <a:rPr lang="en-US" altLang="zh-CN" sz="1400" b="1" dirty="0">
                <a:solidFill>
                  <a:srgbClr val="FF0000"/>
                </a:solidFill>
              </a:rPr>
              <a:t>)}print}'</a:t>
            </a:r>
            <a:endParaRPr lang="en-US" altLang="zh-CN" sz="1400" b="1" dirty="0">
              <a:solidFill>
                <a:srgbClr val="FF0000"/>
              </a:solidFill>
            </a:endParaRPr>
          </a:p>
          <a:p>
            <a:pPr lvl="1"/>
            <a:r>
              <a:rPr lang="en-US" altLang="zh-CN" sz="1400" b="1" dirty="0">
                <a:solidFill>
                  <a:srgbClr val="FF0000"/>
                </a:solidFill>
              </a:rPr>
              <a:t>ls </a:t>
            </a:r>
            <a:r>
              <a:rPr lang="en-US" altLang="zh-CN" sz="1400" b="1" dirty="0" smtClean="0">
                <a:solidFill>
                  <a:srgbClr val="FF0000"/>
                </a:solidFill>
              </a:rPr>
              <a:t>-n </a:t>
            </a:r>
            <a:r>
              <a:rPr lang="en-US" altLang="zh-CN" sz="1400" b="1" dirty="0">
                <a:solidFill>
                  <a:srgbClr val="FF0000"/>
                </a:solidFill>
              </a:rPr>
              <a:t>| </a:t>
            </a:r>
            <a:r>
              <a:rPr lang="en-US" altLang="zh-CN" sz="1400" b="1" dirty="0" err="1">
                <a:solidFill>
                  <a:srgbClr val="FF0000"/>
                </a:solidFill>
              </a:rPr>
              <a:t>awk</a:t>
            </a:r>
            <a:r>
              <a:rPr lang="en-US" altLang="zh-CN" sz="1400" b="1" dirty="0">
                <a:solidFill>
                  <a:srgbClr val="FF0000"/>
                </a:solidFill>
              </a:rPr>
              <a:t> '{k=0;s=0;for(</a:t>
            </a:r>
            <a:r>
              <a:rPr lang="en-US" altLang="zh-CN" sz="1400" b="1" dirty="0" err="1">
                <a:solidFill>
                  <a:srgbClr val="FF0000"/>
                </a:solidFill>
              </a:rPr>
              <a:t>i</a:t>
            </a:r>
            <a:r>
              <a:rPr lang="en-US" altLang="zh-CN" sz="1400" b="1" dirty="0">
                <a:solidFill>
                  <a:srgbClr val="FF0000"/>
                </a:solidFill>
              </a:rPr>
              <a:t>=0;i&lt;=8;i++){k+=((</a:t>
            </a:r>
            <a:r>
              <a:rPr lang="en-US" altLang="zh-CN" sz="1400" b="1" dirty="0" err="1">
                <a:solidFill>
                  <a:srgbClr val="FF0000"/>
                </a:solidFill>
              </a:rPr>
              <a:t>substr</a:t>
            </a:r>
            <a:r>
              <a:rPr lang="en-US" altLang="zh-CN" sz="1400" b="1" dirty="0">
                <a:solidFill>
                  <a:srgbClr val="FF0000"/>
                </a:solidFill>
              </a:rPr>
              <a:t>($1,i+2,1)~/[</a:t>
            </a:r>
            <a:r>
              <a:rPr lang="en-US" altLang="zh-CN" sz="1400" b="1" dirty="0" err="1">
                <a:solidFill>
                  <a:srgbClr val="FF0000"/>
                </a:solidFill>
              </a:rPr>
              <a:t>rwxst</a:t>
            </a:r>
            <a:r>
              <a:rPr lang="en-US" altLang="zh-CN" sz="1400" b="1" dirty="0">
                <a:solidFill>
                  <a:srgbClr val="FF0000"/>
                </a:solidFill>
              </a:rPr>
              <a:t>]/)*2^(8-i))}j=4;for(</a:t>
            </a:r>
            <a:r>
              <a:rPr lang="en-US" altLang="zh-CN" sz="1400" b="1" dirty="0" err="1">
                <a:solidFill>
                  <a:srgbClr val="FF0000"/>
                </a:solidFill>
              </a:rPr>
              <a:t>i</a:t>
            </a:r>
            <a:r>
              <a:rPr lang="en-US" altLang="zh-CN" sz="1400" b="1" dirty="0">
                <a:solidFill>
                  <a:srgbClr val="FF0000"/>
                </a:solidFill>
              </a:rPr>
              <a:t>=4;i&lt;=10;i+=3){s+=((</a:t>
            </a:r>
            <a:r>
              <a:rPr lang="en-US" altLang="zh-CN" sz="1400" b="1" dirty="0" err="1">
                <a:solidFill>
                  <a:srgbClr val="FF0000"/>
                </a:solidFill>
              </a:rPr>
              <a:t>substr</a:t>
            </a:r>
            <a:r>
              <a:rPr lang="en-US" altLang="zh-CN" sz="1400" b="1" dirty="0">
                <a:solidFill>
                  <a:srgbClr val="FF0000"/>
                </a:solidFill>
              </a:rPr>
              <a:t>($1,i,1)~/[</a:t>
            </a:r>
            <a:r>
              <a:rPr lang="en-US" altLang="zh-CN" sz="1400" b="1" dirty="0" err="1">
                <a:solidFill>
                  <a:srgbClr val="FF0000"/>
                </a:solidFill>
              </a:rPr>
              <a:t>stST</a:t>
            </a:r>
            <a:r>
              <a:rPr lang="en-US" altLang="zh-CN" sz="1400" b="1" dirty="0">
                <a:solidFill>
                  <a:srgbClr val="FF0000"/>
                </a:solidFill>
              </a:rPr>
              <a:t>]/)*j);j/=2}if(k){</a:t>
            </a:r>
            <a:r>
              <a:rPr lang="en-US" altLang="zh-CN" sz="1400" b="1" dirty="0" err="1">
                <a:solidFill>
                  <a:srgbClr val="FF0000"/>
                </a:solidFill>
              </a:rPr>
              <a:t>printf</a:t>
            </a:r>
            <a:r>
              <a:rPr lang="en-US" altLang="zh-CN" sz="1400" b="1" dirty="0">
                <a:solidFill>
                  <a:srgbClr val="FF0000"/>
                </a:solidFill>
              </a:rPr>
              <a:t>("%0o%0o ",</a:t>
            </a:r>
            <a:r>
              <a:rPr lang="en-US" altLang="zh-CN" sz="1400" b="1" dirty="0" err="1">
                <a:solidFill>
                  <a:srgbClr val="FF0000"/>
                </a:solidFill>
              </a:rPr>
              <a:t>s,k</a:t>
            </a:r>
            <a:r>
              <a:rPr lang="en-US" altLang="zh-CN" sz="1400" b="1" dirty="0">
                <a:solidFill>
                  <a:srgbClr val="FF0000"/>
                </a:solidFill>
              </a:rPr>
              <a:t>)}print</a:t>
            </a:r>
            <a:r>
              <a:rPr lang="en-US" altLang="zh-CN" sz="1400" b="1" dirty="0" smtClean="0">
                <a:solidFill>
                  <a:srgbClr val="FF0000"/>
                </a:solidFill>
              </a:rPr>
              <a:t>}‘</a:t>
            </a:r>
            <a:endParaRPr lang="en-US" altLang="zh-CN" sz="1400" b="1" dirty="0" smtClean="0">
              <a:solidFill>
                <a:srgbClr val="FF0000"/>
              </a:solidFill>
            </a:endParaRPr>
          </a:p>
          <a:p>
            <a:pPr lvl="2"/>
            <a:r>
              <a:rPr lang="zh-CN" altLang="en-US" sz="2100" b="1" dirty="0" smtClean="0"/>
              <a:t>此命令可以显示</a:t>
            </a:r>
            <a:r>
              <a:rPr lang="zh-CN" altLang="en-US" sz="2100" b="1" dirty="0"/>
              <a:t>扩展位</a:t>
            </a:r>
            <a:endParaRPr lang="en-US" altLang="zh-CN" sz="2100" b="1" dirty="0"/>
          </a:p>
          <a:p>
            <a:r>
              <a:rPr lang="en-US" altLang="zh-CN" b="1" dirty="0" err="1" smtClean="0"/>
              <a:t>rwx</a:t>
            </a:r>
            <a:endParaRPr lang="en-US" altLang="zh-CN" b="1" dirty="0" smtClean="0"/>
          </a:p>
          <a:p>
            <a:pPr lvl="1"/>
            <a:r>
              <a:rPr lang="en-US" altLang="zh-CN" dirty="0" err="1" smtClean="0"/>
              <a:t>drwxrwxrwx</a:t>
            </a:r>
            <a:endParaRPr lang="en-US" altLang="zh-CN" dirty="0" smtClean="0"/>
          </a:p>
          <a:p>
            <a:pPr lvl="1"/>
            <a:r>
              <a:rPr lang="zh-CN" altLang="en-US" dirty="0" smtClean="0"/>
              <a:t>文件类型</a:t>
            </a:r>
            <a:r>
              <a:rPr lang="zh-CN" altLang="en-US" dirty="0"/>
              <a:t>      所有者     组群       其他</a:t>
            </a:r>
            <a:r>
              <a:rPr lang="zh-CN" altLang="en-US" dirty="0" smtClean="0"/>
              <a:t>人</a:t>
            </a:r>
            <a:endParaRPr lang="en-US" altLang="zh-CN" dirty="0" smtClean="0"/>
          </a:p>
          <a:p>
            <a:pPr lvl="1"/>
            <a:r>
              <a:rPr lang="en-US" altLang="zh-CN" b="1" dirty="0" smtClean="0"/>
              <a:t>-:</a:t>
            </a:r>
            <a:r>
              <a:rPr lang="zh-CN" altLang="en-US" b="1" dirty="0" smtClean="0"/>
              <a:t>文件 </a:t>
            </a:r>
            <a:r>
              <a:rPr lang="en-US" altLang="zh-CN" b="1" dirty="0" smtClean="0"/>
              <a:t>d:</a:t>
            </a:r>
            <a:r>
              <a:rPr lang="zh-CN" altLang="en-US" b="1" dirty="0" smtClean="0"/>
              <a:t>目录 </a:t>
            </a:r>
            <a:r>
              <a:rPr lang="en-US" altLang="zh-CN" b="1" dirty="0" smtClean="0"/>
              <a:t>l:</a:t>
            </a:r>
            <a:r>
              <a:rPr lang="zh-CN" altLang="en-US" b="1" dirty="0" smtClean="0"/>
              <a:t>符号链接 </a:t>
            </a:r>
            <a:r>
              <a:rPr lang="en-US" altLang="zh-CN" b="1" dirty="0" smtClean="0"/>
              <a:t>c:</a:t>
            </a:r>
            <a:r>
              <a:rPr lang="zh-CN" altLang="en-US" b="1" dirty="0" smtClean="0"/>
              <a:t>字符设备 </a:t>
            </a:r>
            <a:r>
              <a:rPr lang="en-US" altLang="zh-CN" b="1" dirty="0" smtClean="0"/>
              <a:t>b:</a:t>
            </a:r>
            <a:r>
              <a:rPr lang="zh-CN" altLang="en-US" b="1" dirty="0" smtClean="0"/>
              <a:t>块设备 </a:t>
            </a:r>
            <a:r>
              <a:rPr lang="en-US" altLang="zh-CN" b="1" dirty="0" smtClean="0"/>
              <a:t>s:socket</a:t>
            </a:r>
            <a:r>
              <a:rPr lang="zh-CN" altLang="en-US" b="1" dirty="0" smtClean="0"/>
              <a:t>设备</a:t>
            </a:r>
            <a:endParaRPr lang="en-US" altLang="zh-CN" b="1" dirty="0" smtClean="0"/>
          </a:p>
          <a:p>
            <a:pPr lvl="1"/>
            <a:r>
              <a:rPr lang="en-US" altLang="zh-CN" b="1" dirty="0">
                <a:solidFill>
                  <a:srgbClr val="FF0000"/>
                </a:solidFill>
              </a:rPr>
              <a:t>x</a:t>
            </a:r>
            <a:r>
              <a:rPr lang="zh-CN" altLang="en-US" b="1" dirty="0" smtClean="0">
                <a:solidFill>
                  <a:srgbClr val="FF0000"/>
                </a:solidFill>
              </a:rPr>
              <a:t>的作用</a:t>
            </a:r>
            <a:r>
              <a:rPr lang="zh-CN" altLang="en-US" dirty="0" smtClean="0"/>
              <a:t>，</a:t>
            </a:r>
            <a:r>
              <a:rPr lang="en-US" altLang="zh-CN" dirty="0" smtClean="0"/>
              <a:t>cd</a:t>
            </a:r>
            <a:r>
              <a:rPr lang="zh-CN" altLang="en-US" dirty="0" smtClean="0"/>
              <a:t>目录，否则是无法打开</a:t>
            </a:r>
            <a:r>
              <a:rPr lang="en-US" altLang="zh-CN" dirty="0" smtClean="0"/>
              <a:t>/</a:t>
            </a:r>
            <a:r>
              <a:rPr lang="zh-CN" altLang="en-US" dirty="0" smtClean="0"/>
              <a:t>查看目录里面的</a:t>
            </a:r>
            <a:r>
              <a:rPr lang="en-US" altLang="zh-CN" dirty="0" smtClean="0"/>
              <a:t>readable</a:t>
            </a:r>
            <a:r>
              <a:rPr lang="zh-CN" altLang="en-US" dirty="0" smtClean="0"/>
              <a:t>文件的 ，</a:t>
            </a:r>
            <a:endParaRPr lang="en-US" altLang="zh-CN" dirty="0" smtClean="0"/>
          </a:p>
          <a:p>
            <a:r>
              <a:rPr lang="en-US" altLang="zh-CN" b="1" dirty="0" err="1" smtClean="0"/>
              <a:t>chmod</a:t>
            </a:r>
            <a:r>
              <a:rPr lang="en-US" altLang="zh-CN" dirty="0" smtClean="0"/>
              <a:t>(</a:t>
            </a:r>
            <a:r>
              <a:rPr lang="en-US" altLang="zh-CN" dirty="0" err="1" smtClean="0"/>
              <a:t>busybox</a:t>
            </a:r>
            <a:r>
              <a:rPr lang="en-US" altLang="zh-CN" dirty="0" smtClean="0"/>
              <a:t> </a:t>
            </a:r>
            <a:r>
              <a:rPr lang="en-US" altLang="zh-CN" dirty="0" err="1" smtClean="0"/>
              <a:t>toybox</a:t>
            </a:r>
            <a:r>
              <a:rPr lang="en-US" altLang="zh-CN" dirty="0" smtClean="0"/>
              <a:t>)</a:t>
            </a:r>
            <a:endParaRPr lang="en-US" altLang="zh-CN" dirty="0" smtClean="0"/>
          </a:p>
          <a:p>
            <a:pPr lvl="1"/>
            <a:r>
              <a:rPr lang="en-US" altLang="zh-CN" dirty="0" err="1"/>
              <a:t>lrwxr</a:t>
            </a:r>
            <a:r>
              <a:rPr lang="en-US" altLang="zh-CN" dirty="0"/>
              <a:t>-</a:t>
            </a:r>
            <a:r>
              <a:rPr lang="en-US" altLang="zh-CN" dirty="0" err="1"/>
              <a:t>xr</a:t>
            </a:r>
            <a:r>
              <a:rPr lang="en-US" altLang="zh-CN" dirty="0"/>
              <a:t>-x 1 root shell 6 2009-01-01 08:00 /system/bin/</a:t>
            </a:r>
            <a:r>
              <a:rPr lang="en-US" altLang="zh-CN" dirty="0" err="1"/>
              <a:t>chmod</a:t>
            </a:r>
            <a:r>
              <a:rPr lang="en-US" altLang="zh-CN" dirty="0"/>
              <a:t> -&gt; </a:t>
            </a:r>
            <a:r>
              <a:rPr lang="en-US" altLang="zh-CN" dirty="0" err="1"/>
              <a:t>toybox</a:t>
            </a:r>
            <a:endParaRPr lang="en-US" altLang="zh-CN" dirty="0" smtClean="0"/>
          </a:p>
          <a:p>
            <a:pPr lvl="1"/>
            <a:r>
              <a:rPr lang="en-US" altLang="zh-CN" dirty="0" err="1" smtClean="0"/>
              <a:t>chown</a:t>
            </a:r>
            <a:r>
              <a:rPr lang="en-US" altLang="zh-CN" dirty="0" smtClean="0"/>
              <a:t> </a:t>
            </a:r>
            <a:r>
              <a:rPr lang="en-US" altLang="zh-CN" dirty="0" err="1" smtClean="0"/>
              <a:t>a+x</a:t>
            </a:r>
            <a:r>
              <a:rPr lang="en-US" altLang="zh-CN" dirty="0"/>
              <a:t> </a:t>
            </a:r>
            <a:r>
              <a:rPr lang="en-US" altLang="zh-CN" dirty="0" smtClean="0"/>
              <a:t>...</a:t>
            </a:r>
            <a:endParaRPr lang="en-US" altLang="zh-CN" dirty="0" smtClean="0"/>
          </a:p>
          <a:p>
            <a:r>
              <a:rPr lang="en-US" altLang="zh-CN" b="1" dirty="0" err="1" smtClean="0"/>
              <a:t>chown</a:t>
            </a:r>
            <a:endParaRPr lang="en-US" altLang="zh-CN" b="1" dirty="0" smtClean="0"/>
          </a:p>
          <a:p>
            <a:pPr lvl="1"/>
            <a:r>
              <a:rPr lang="en-US" altLang="zh-CN" dirty="0" err="1"/>
              <a:t>chown</a:t>
            </a:r>
            <a:r>
              <a:rPr lang="en-US" altLang="zh-CN" dirty="0"/>
              <a:t> </a:t>
            </a:r>
            <a:r>
              <a:rPr lang="en-US" altLang="zh-CN" dirty="0" err="1"/>
              <a:t>root.system</a:t>
            </a:r>
            <a:r>
              <a:rPr lang="en-US" altLang="zh-CN" dirty="0"/>
              <a:t> </a:t>
            </a:r>
            <a:r>
              <a:rPr lang="en-US" altLang="zh-CN" dirty="0" smtClean="0"/>
              <a:t>...</a:t>
            </a:r>
            <a:endParaRPr lang="en-US" altLang="zh-CN" dirty="0" smtClean="0"/>
          </a:p>
          <a:p>
            <a:pPr lvl="1"/>
            <a:r>
              <a:rPr lang="en-US" altLang="zh-CN" dirty="0" err="1" smtClean="0"/>
              <a:t>chown</a:t>
            </a:r>
            <a:r>
              <a:rPr lang="en-US" altLang="zh-CN" dirty="0" smtClean="0"/>
              <a:t> 0.1000 ...</a:t>
            </a:r>
            <a:endParaRPr lang="en-US" altLang="zh-CN"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599663" y="3241964"/>
            <a:ext cx="3840968" cy="3548444"/>
          </a:xfrm>
          <a:prstGeom prst="rect">
            <a:avLst/>
          </a:prstGeom>
        </p:spPr>
      </p:pic>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a:t>
            </a:r>
            <a:r>
              <a:rPr lang="en-US" altLang="zh-CN" dirty="0" err="1" smtClean="0"/>
              <a:t>SEAndroid</a:t>
            </a:r>
            <a:r>
              <a:rPr lang="en-US" altLang="zh-CN" dirty="0" smtClean="0"/>
              <a:t> </a:t>
            </a:r>
            <a:r>
              <a:rPr lang="en-US" altLang="zh-CN" dirty="0" err="1" smtClean="0"/>
              <a:t>classmap</a:t>
            </a:r>
            <a:endParaRPr lang="zh-CN" altLang="en-US" dirty="0"/>
          </a:p>
        </p:txBody>
      </p:sp>
      <p:sp>
        <p:nvSpPr>
          <p:cNvPr id="3" name="内容占位符 2"/>
          <p:cNvSpPr>
            <a:spLocks noGrp="1"/>
          </p:cNvSpPr>
          <p:nvPr>
            <p:ph idx="1"/>
          </p:nvPr>
        </p:nvSpPr>
        <p:spPr/>
        <p:txBody>
          <a:bodyPr/>
          <a:lstStyle/>
          <a:p>
            <a:r>
              <a:rPr lang="en-US" altLang="zh-CN" b="1" dirty="0" smtClean="0"/>
              <a:t>TE</a:t>
            </a:r>
            <a:r>
              <a:rPr lang="zh-CN" altLang="en-US" b="1" dirty="0" smtClean="0"/>
              <a:t>规则：</a:t>
            </a:r>
            <a:r>
              <a:rPr lang="en-US" altLang="zh-CN" b="1" dirty="0" smtClean="0"/>
              <a:t>allow/</a:t>
            </a:r>
            <a:r>
              <a:rPr lang="en-US" altLang="zh-CN" b="1" dirty="0" err="1" smtClean="0"/>
              <a:t>neverallow</a:t>
            </a:r>
            <a:r>
              <a:rPr lang="en-US" altLang="zh-CN" b="1" dirty="0" smtClean="0"/>
              <a:t> source </a:t>
            </a:r>
            <a:r>
              <a:rPr lang="en-US" altLang="zh-CN" b="1" dirty="0" err="1" smtClean="0"/>
              <a:t>target:</a:t>
            </a:r>
            <a:r>
              <a:rPr lang="en-US" altLang="zh-CN" b="1" dirty="0" err="1" smtClean="0">
                <a:solidFill>
                  <a:srgbClr val="FF0000"/>
                </a:solidFill>
              </a:rPr>
              <a:t>class</a:t>
            </a:r>
            <a:r>
              <a:rPr lang="en-US" altLang="zh-CN" b="1" dirty="0" smtClean="0"/>
              <a:t> </a:t>
            </a:r>
            <a:r>
              <a:rPr lang="en-US" altLang="zh-CN" b="1" dirty="0" smtClean="0">
                <a:solidFill>
                  <a:srgbClr val="FF0000"/>
                </a:solidFill>
              </a:rPr>
              <a:t>perm</a:t>
            </a:r>
            <a:endParaRPr lang="en-US" altLang="zh-CN" b="1" dirty="0" smtClean="0">
              <a:solidFill>
                <a:srgbClr val="FF0000"/>
              </a:solidFill>
            </a:endParaRPr>
          </a:p>
          <a:p>
            <a:r>
              <a:rPr lang="en-US" altLang="zh-CN" dirty="0" smtClean="0"/>
              <a:t>system/</a:t>
            </a:r>
            <a:r>
              <a:rPr lang="en-US" altLang="zh-CN" dirty="0" err="1" smtClean="0"/>
              <a:t>sepolicy</a:t>
            </a:r>
            <a:r>
              <a:rPr lang="en-US" altLang="zh-CN" dirty="0" smtClean="0"/>
              <a:t>/private/</a:t>
            </a:r>
            <a:r>
              <a:rPr lang="en-US" altLang="zh-CN" dirty="0" err="1" smtClean="0"/>
              <a:t>access_vectors</a:t>
            </a:r>
            <a:endParaRPr lang="en-US" altLang="zh-CN" dirty="0" smtClean="0"/>
          </a:p>
          <a:p>
            <a:r>
              <a:rPr lang="en-US" altLang="zh-CN" dirty="0" smtClean="0"/>
              <a:t>kernel/security/</a:t>
            </a:r>
            <a:r>
              <a:rPr lang="en-US" altLang="zh-CN" dirty="0" err="1" smtClean="0"/>
              <a:t>selinux</a:t>
            </a:r>
            <a:r>
              <a:rPr lang="en-US" altLang="zh-CN" dirty="0" smtClean="0"/>
              <a:t>/include/</a:t>
            </a:r>
            <a:r>
              <a:rPr lang="en-US" altLang="zh-CN" dirty="0" err="1" smtClean="0"/>
              <a:t>classmap.h</a:t>
            </a:r>
            <a:endParaRPr lang="en-US" altLang="zh-CN" dirty="0" smtClean="0"/>
          </a:p>
          <a:p>
            <a:r>
              <a:rPr lang="en-US" altLang="zh-CN" b="1" dirty="0" smtClean="0">
                <a:solidFill>
                  <a:srgbClr val="FF0000"/>
                </a:solidFill>
              </a:rPr>
              <a:t>perms</a:t>
            </a:r>
            <a:r>
              <a:rPr lang="zh-CN" altLang="en-US" b="1" dirty="0" smtClean="0">
                <a:solidFill>
                  <a:srgbClr val="FF0000"/>
                </a:solidFill>
              </a:rPr>
              <a:t>一一对应</a:t>
            </a:r>
            <a:endParaRPr lang="en-US" altLang="zh-CN" b="1" dirty="0" smtClean="0">
              <a:solidFill>
                <a:srgbClr val="FF0000"/>
              </a:solidFill>
            </a:endParaRPr>
          </a:p>
        </p:txBody>
      </p:sp>
      <p:pic>
        <p:nvPicPr>
          <p:cNvPr id="5" name="图片 4"/>
          <p:cNvPicPr>
            <a:picLocks noChangeAspect="1"/>
          </p:cNvPicPr>
          <p:nvPr/>
        </p:nvPicPr>
        <p:blipFill>
          <a:blip r:embed="rId2"/>
          <a:stretch>
            <a:fillRect/>
          </a:stretch>
        </p:blipFill>
        <p:spPr>
          <a:xfrm>
            <a:off x="7589520" y="2398605"/>
            <a:ext cx="4535978" cy="4391803"/>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a:t>SEAndroid</a:t>
            </a:r>
            <a:r>
              <a:rPr lang="en-US" altLang="zh-CN" dirty="0"/>
              <a:t> </a:t>
            </a:r>
            <a:r>
              <a:rPr lang="en-US" altLang="zh-CN" dirty="0" err="1"/>
              <a:t>userspace</a:t>
            </a:r>
            <a:r>
              <a:rPr lang="en-US" altLang="zh-CN" dirty="0"/>
              <a:t> </a:t>
            </a:r>
            <a:r>
              <a:rPr lang="en-US" altLang="zh-CN" dirty="0" err="1"/>
              <a:t>classmap</a:t>
            </a:r>
            <a:endParaRPr lang="zh-CN" altLang="en-US" dirty="0"/>
          </a:p>
        </p:txBody>
      </p:sp>
      <p:sp>
        <p:nvSpPr>
          <p:cNvPr id="3" name="内容占位符 2"/>
          <p:cNvSpPr>
            <a:spLocks noGrp="1"/>
          </p:cNvSpPr>
          <p:nvPr>
            <p:ph idx="1"/>
          </p:nvPr>
        </p:nvSpPr>
        <p:spPr/>
        <p:txBody>
          <a:bodyPr/>
          <a:lstStyle/>
          <a:p>
            <a:r>
              <a:rPr lang="en-US" altLang="zh-CN" dirty="0" smtClean="0"/>
              <a:t>system/</a:t>
            </a:r>
            <a:r>
              <a:rPr lang="en-US" altLang="zh-CN" dirty="0" err="1" smtClean="0"/>
              <a:t>sepolicy</a:t>
            </a:r>
            <a:r>
              <a:rPr lang="en-US" altLang="zh-CN" dirty="0" smtClean="0"/>
              <a:t>/private/</a:t>
            </a:r>
            <a:r>
              <a:rPr lang="en-US" altLang="zh-CN" dirty="0" err="1" smtClean="0"/>
              <a:t>security_classes</a:t>
            </a:r>
            <a:endParaRPr lang="en-US" altLang="zh-CN" dirty="0" smtClean="0"/>
          </a:p>
          <a:p>
            <a:pPr lvl="1"/>
            <a:r>
              <a:rPr lang="en-US" altLang="zh-CN" dirty="0" smtClean="0"/>
              <a:t>class</a:t>
            </a:r>
            <a:r>
              <a:rPr lang="zh-CN" altLang="en-US" dirty="0" smtClean="0"/>
              <a:t>定义处</a:t>
            </a:r>
            <a:endParaRPr lang="en-US" altLang="zh-CN" dirty="0" smtClean="0"/>
          </a:p>
          <a:p>
            <a:r>
              <a:rPr lang="en-US" altLang="zh-CN" b="1" dirty="0" err="1">
                <a:solidFill>
                  <a:srgbClr val="FF0000"/>
                </a:solidFill>
              </a:rPr>
              <a:t>u</a:t>
            </a:r>
            <a:r>
              <a:rPr lang="en-US" altLang="zh-CN" b="1" dirty="0" err="1" smtClean="0">
                <a:solidFill>
                  <a:srgbClr val="FF0000"/>
                </a:solidFill>
              </a:rPr>
              <a:t>serspace</a:t>
            </a:r>
            <a:r>
              <a:rPr lang="en-US" altLang="zh-CN" b="1" dirty="0" smtClean="0">
                <a:solidFill>
                  <a:srgbClr val="FF0000"/>
                </a:solidFill>
              </a:rPr>
              <a:t> class</a:t>
            </a:r>
            <a:endParaRPr lang="en-US" altLang="zh-CN" b="1" dirty="0" smtClean="0">
              <a:solidFill>
                <a:srgbClr val="FF0000"/>
              </a:solidFill>
            </a:endParaRPr>
          </a:p>
          <a:p>
            <a:pPr lvl="1"/>
            <a:r>
              <a:rPr lang="en-US" altLang="zh-CN" b="1" dirty="0" err="1"/>
              <a:t>p</a:t>
            </a:r>
            <a:r>
              <a:rPr lang="en-US" altLang="zh-CN" b="1" dirty="0" err="1" smtClean="0"/>
              <a:t>roperty_service</a:t>
            </a:r>
            <a:endParaRPr lang="en-US" altLang="zh-CN" b="1" dirty="0" smtClean="0"/>
          </a:p>
          <a:p>
            <a:pPr lvl="1"/>
            <a:r>
              <a:rPr lang="en-US" altLang="zh-CN" b="1" dirty="0" err="1"/>
              <a:t>s</a:t>
            </a:r>
            <a:r>
              <a:rPr lang="en-US" altLang="zh-CN" b="1" dirty="0" err="1" smtClean="0"/>
              <a:t>ervice_manager</a:t>
            </a:r>
            <a:endParaRPr lang="en-US" altLang="zh-CN" b="1" dirty="0" smtClean="0"/>
          </a:p>
          <a:p>
            <a:pPr lvl="1"/>
            <a:r>
              <a:rPr lang="en-US" altLang="zh-CN" b="1" dirty="0" err="1"/>
              <a:t>h</a:t>
            </a:r>
            <a:r>
              <a:rPr lang="en-US" altLang="zh-CN" b="1" dirty="0" err="1" smtClean="0"/>
              <a:t>wservcie_manager</a:t>
            </a:r>
            <a:endParaRPr lang="en-US" altLang="zh-CN" b="1" dirty="0" smtClean="0"/>
          </a:p>
          <a:p>
            <a:pPr lvl="1"/>
            <a:r>
              <a:rPr lang="en-US" altLang="zh-CN" dirty="0" err="1"/>
              <a:t>k</a:t>
            </a:r>
            <a:r>
              <a:rPr lang="en-US" altLang="zh-CN" dirty="0" err="1" smtClean="0"/>
              <a:t>eystore</a:t>
            </a:r>
            <a:endParaRPr lang="en-US" altLang="zh-CN" dirty="0" smtClean="0"/>
          </a:p>
          <a:p>
            <a:pPr lvl="1"/>
            <a:r>
              <a:rPr lang="en-US" altLang="zh-CN" dirty="0" smtClean="0"/>
              <a:t>...</a:t>
            </a:r>
            <a:endParaRPr lang="en-US" altLang="zh-CN" dirty="0" smtClean="0"/>
          </a:p>
          <a:p>
            <a:endParaRPr lang="en-US" altLang="zh-CN" dirty="0"/>
          </a:p>
          <a:p>
            <a:pPr lvl="1"/>
            <a:endParaRPr lang="en-US" altLang="zh-CN" dirty="0"/>
          </a:p>
        </p:txBody>
      </p:sp>
      <p:pic>
        <p:nvPicPr>
          <p:cNvPr id="6" name="图片 5"/>
          <p:cNvPicPr>
            <a:picLocks noChangeAspect="1"/>
          </p:cNvPicPr>
          <p:nvPr/>
        </p:nvPicPr>
        <p:blipFill>
          <a:blip r:embed="rId1"/>
          <a:stretch>
            <a:fillRect/>
          </a:stretch>
        </p:blipFill>
        <p:spPr>
          <a:xfrm>
            <a:off x="5329646" y="2414977"/>
            <a:ext cx="6024154" cy="4380594"/>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a:t>SEAndroid</a:t>
            </a:r>
            <a:r>
              <a:rPr lang="en-US" altLang="zh-CN" dirty="0"/>
              <a:t> </a:t>
            </a:r>
            <a:r>
              <a:rPr lang="en-US" altLang="zh-CN" dirty="0" err="1" smtClean="0"/>
              <a:t>sepolicy</a:t>
            </a:r>
            <a:endParaRPr lang="zh-CN" altLang="en-US" dirty="0"/>
          </a:p>
        </p:txBody>
      </p:sp>
      <p:sp>
        <p:nvSpPr>
          <p:cNvPr id="3" name="内容占位符 2"/>
          <p:cNvSpPr>
            <a:spLocks noGrp="1"/>
          </p:cNvSpPr>
          <p:nvPr>
            <p:ph idx="1"/>
          </p:nvPr>
        </p:nvSpPr>
        <p:spPr/>
        <p:txBody>
          <a:bodyPr/>
          <a:lstStyle/>
          <a:p>
            <a:r>
              <a:rPr lang="en-US" altLang="zh-CN" dirty="0" smtClean="0"/>
              <a:t>system/</a:t>
            </a:r>
            <a:r>
              <a:rPr lang="en-US" altLang="zh-CN" dirty="0" err="1" smtClean="0"/>
              <a:t>sepolicy</a:t>
            </a:r>
            <a:r>
              <a:rPr lang="en-US" altLang="zh-CN" dirty="0" smtClean="0"/>
              <a:t>/</a:t>
            </a:r>
            <a:endParaRPr lang="en-US" altLang="zh-CN" dirty="0" smtClean="0"/>
          </a:p>
          <a:p>
            <a:r>
              <a:rPr lang="zh-CN" altLang="en-US" dirty="0" smtClean="0"/>
              <a:t>如果直接改动</a:t>
            </a:r>
            <a:r>
              <a:rPr lang="en-US" altLang="zh-CN" dirty="0" smtClean="0"/>
              <a:t>public</a:t>
            </a:r>
            <a:r>
              <a:rPr lang="zh-CN" altLang="en-US" dirty="0" smtClean="0"/>
              <a:t>时，需要对应修改：</a:t>
            </a:r>
            <a:endParaRPr lang="en-US" altLang="zh-CN" dirty="0" smtClean="0"/>
          </a:p>
          <a:p>
            <a:pPr lvl="1"/>
            <a:r>
              <a:rPr lang="en-US" altLang="zh-CN" dirty="0" err="1" smtClean="0"/>
              <a:t>prebuilts</a:t>
            </a:r>
            <a:r>
              <a:rPr lang="zh-CN" altLang="en-US" dirty="0" smtClean="0"/>
              <a:t>下所有</a:t>
            </a:r>
            <a:r>
              <a:rPr lang="en-US" altLang="zh-CN" dirty="0" err="1" smtClean="0"/>
              <a:t>api</a:t>
            </a:r>
            <a:r>
              <a:rPr lang="zh-CN" altLang="en-US" dirty="0"/>
              <a:t>对应</a:t>
            </a:r>
            <a:r>
              <a:rPr lang="zh-CN" altLang="en-US" dirty="0" smtClean="0"/>
              <a:t>部分</a:t>
            </a:r>
            <a:endParaRPr lang="en-US" altLang="zh-CN" dirty="0" smtClean="0"/>
          </a:p>
          <a:p>
            <a:pPr lvl="1"/>
            <a:r>
              <a:rPr lang="en-US" altLang="zh-CN" dirty="0" err="1" smtClean="0"/>
              <a:t>matisse</a:t>
            </a:r>
            <a:r>
              <a:rPr lang="zh-CN" altLang="en-US" dirty="0" smtClean="0"/>
              <a:t>的</a:t>
            </a:r>
            <a:r>
              <a:rPr lang="en-US" altLang="zh-CN" dirty="0" smtClean="0"/>
              <a:t>Android12</a:t>
            </a:r>
            <a:r>
              <a:rPr lang="zh-CN" altLang="en-US" dirty="0" smtClean="0"/>
              <a:t>的</a:t>
            </a:r>
            <a:r>
              <a:rPr lang="en-US" altLang="zh-CN" dirty="0" err="1" smtClean="0"/>
              <a:t>api</a:t>
            </a:r>
            <a:r>
              <a:rPr lang="zh-CN" altLang="en-US" dirty="0" smtClean="0"/>
              <a:t>是</a:t>
            </a:r>
            <a:r>
              <a:rPr lang="en-US" altLang="zh-CN" b="1" dirty="0" smtClean="0">
                <a:solidFill>
                  <a:srgbClr val="FF0000"/>
                </a:solidFill>
              </a:rPr>
              <a:t>31</a:t>
            </a:r>
            <a:endParaRPr lang="en-US" altLang="zh-CN" b="1" dirty="0" smtClean="0">
              <a:solidFill>
                <a:srgbClr val="FF0000"/>
              </a:solidFill>
            </a:endParaRPr>
          </a:p>
          <a:p>
            <a:pPr lvl="2"/>
            <a:r>
              <a:rPr lang="en-US" altLang="zh-CN" dirty="0" smtClean="0"/>
              <a:t>[</a:t>
            </a:r>
            <a:r>
              <a:rPr lang="en-US" altLang="zh-CN" dirty="0" err="1" smtClean="0"/>
              <a:t>ro.build.version.sdk</a:t>
            </a:r>
            <a:r>
              <a:rPr lang="en-US" altLang="zh-CN" dirty="0"/>
              <a:t>]: [</a:t>
            </a:r>
            <a:r>
              <a:rPr lang="en-US" altLang="zh-CN" b="1" dirty="0">
                <a:solidFill>
                  <a:srgbClr val="FF0000"/>
                </a:solidFill>
              </a:rPr>
              <a:t>31</a:t>
            </a:r>
            <a:r>
              <a:rPr lang="en-US" altLang="zh-CN" dirty="0"/>
              <a:t>]</a:t>
            </a:r>
            <a:endParaRPr lang="en-US" altLang="zh-CN" dirty="0"/>
          </a:p>
          <a:p>
            <a:r>
              <a:rPr lang="zh-CN" altLang="en-US" b="1" dirty="0" smtClean="0">
                <a:solidFill>
                  <a:srgbClr val="FF0000"/>
                </a:solidFill>
              </a:rPr>
              <a:t>尽量不修改此目录</a:t>
            </a:r>
            <a:endParaRPr lang="en-US" altLang="zh-CN" b="1" dirty="0" smtClean="0">
              <a:solidFill>
                <a:srgbClr val="FF0000"/>
              </a:solidFill>
            </a:endParaRPr>
          </a:p>
          <a:p>
            <a:pPr lvl="1"/>
            <a:r>
              <a:rPr lang="zh-CN" altLang="en-US" dirty="0" smtClean="0"/>
              <a:t>将</a:t>
            </a:r>
            <a:r>
              <a:rPr lang="en-US" altLang="zh-CN" dirty="0" err="1" smtClean="0"/>
              <a:t>te</a:t>
            </a:r>
            <a:r>
              <a:rPr lang="zh-CN" altLang="en-US" dirty="0" smtClean="0"/>
              <a:t>抽取到各个进程下</a:t>
            </a:r>
            <a:endParaRPr lang="en-US" altLang="zh-CN" dirty="0" smtClean="0"/>
          </a:p>
          <a:p>
            <a:pPr lvl="1"/>
            <a:r>
              <a:rPr lang="zh-CN" altLang="en-US" b="1" dirty="0" smtClean="0">
                <a:solidFill>
                  <a:srgbClr val="FF0000"/>
                </a:solidFill>
              </a:rPr>
              <a:t>通过编译宏控自动</a:t>
            </a:r>
            <a:r>
              <a:rPr lang="en-US" altLang="zh-CN" b="1" dirty="0" smtClean="0">
                <a:solidFill>
                  <a:srgbClr val="FF0000"/>
                </a:solidFill>
              </a:rPr>
              <a:t>include</a:t>
            </a:r>
            <a:endParaRPr lang="en-US" altLang="zh-CN" b="1" dirty="0" smtClean="0">
              <a:solidFill>
                <a:srgbClr val="FF0000"/>
              </a:solidFill>
            </a:endParaRPr>
          </a:p>
          <a:p>
            <a:r>
              <a:rPr lang="en-US" altLang="zh-CN" dirty="0" smtClean="0"/>
              <a:t>public/private/vendor</a:t>
            </a:r>
            <a:endParaRPr lang="en-US" altLang="zh-CN" dirty="0" smtClean="0"/>
          </a:p>
        </p:txBody>
      </p:sp>
      <p:pic>
        <p:nvPicPr>
          <p:cNvPr id="4" name="图片 3"/>
          <p:cNvPicPr>
            <a:picLocks noChangeAspect="1"/>
          </p:cNvPicPr>
          <p:nvPr/>
        </p:nvPicPr>
        <p:blipFill>
          <a:blip r:embed="rId1"/>
          <a:stretch>
            <a:fillRect/>
          </a:stretch>
        </p:blipFill>
        <p:spPr>
          <a:xfrm>
            <a:off x="7246274" y="1698309"/>
            <a:ext cx="3897839" cy="5159691"/>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a:t>SEAndroid</a:t>
            </a:r>
            <a:r>
              <a:rPr lang="en-US" altLang="zh-CN" dirty="0"/>
              <a:t> </a:t>
            </a:r>
            <a:r>
              <a:rPr lang="en-US" altLang="zh-CN" dirty="0" err="1" smtClean="0"/>
              <a:t>sepolicy</a:t>
            </a:r>
            <a:r>
              <a:rPr lang="en-US" altLang="zh-CN" dirty="0" smtClean="0"/>
              <a:t> TE</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system/</a:t>
            </a:r>
            <a:r>
              <a:rPr lang="en-US" altLang="zh-CN" dirty="0" err="1" smtClean="0"/>
              <a:t>sepolicy</a:t>
            </a:r>
            <a:r>
              <a:rPr lang="en-US" altLang="zh-CN" dirty="0" smtClean="0"/>
              <a:t>/</a:t>
            </a:r>
            <a:endParaRPr lang="en-US" altLang="zh-CN" dirty="0" smtClean="0"/>
          </a:p>
          <a:p>
            <a:r>
              <a:rPr lang="en-US" altLang="zh-CN" dirty="0" smtClean="0"/>
              <a:t>public/private/vendor</a:t>
            </a:r>
            <a:r>
              <a:rPr lang="zh-CN" altLang="en-US" dirty="0" smtClean="0"/>
              <a:t>下重要的几个</a:t>
            </a:r>
            <a:r>
              <a:rPr lang="en-US" altLang="zh-CN" dirty="0" err="1" smtClean="0"/>
              <a:t>te</a:t>
            </a:r>
            <a:endParaRPr lang="en-US" altLang="zh-CN" dirty="0" smtClean="0"/>
          </a:p>
          <a:p>
            <a:pPr lvl="1"/>
            <a:r>
              <a:rPr lang="en-US" altLang="zh-CN" b="1" dirty="0" err="1"/>
              <a:t>domain.te</a:t>
            </a:r>
            <a:r>
              <a:rPr lang="en-US" altLang="zh-CN" dirty="0"/>
              <a:t> </a:t>
            </a:r>
            <a:endParaRPr lang="en-US" altLang="zh-CN" dirty="0"/>
          </a:p>
          <a:p>
            <a:pPr lvl="2"/>
            <a:r>
              <a:rPr lang="en-US" altLang="zh-CN" dirty="0"/>
              <a:t>Rules for all domains.</a:t>
            </a:r>
            <a:endParaRPr lang="en-US" altLang="zh-CN" dirty="0"/>
          </a:p>
          <a:p>
            <a:pPr lvl="1"/>
            <a:r>
              <a:rPr lang="en-US" altLang="zh-CN" b="1" dirty="0" err="1"/>
              <a:t>app.te</a:t>
            </a:r>
            <a:endParaRPr lang="en-US" altLang="zh-CN" b="1" dirty="0"/>
          </a:p>
          <a:p>
            <a:pPr lvl="2"/>
            <a:r>
              <a:rPr lang="en-US" altLang="zh-CN" dirty="0"/>
              <a:t>Domain for all zygote spawned </a:t>
            </a:r>
            <a:r>
              <a:rPr lang="en-US" altLang="zh-CN" dirty="0" smtClean="0"/>
              <a:t>apps</a:t>
            </a:r>
            <a:endParaRPr lang="en-US" altLang="zh-CN" dirty="0" smtClean="0"/>
          </a:p>
          <a:p>
            <a:pPr lvl="1"/>
            <a:r>
              <a:rPr lang="en-US" altLang="zh-CN" b="1" dirty="0" err="1" smtClean="0">
                <a:solidFill>
                  <a:srgbClr val="FF0000"/>
                </a:solidFill>
              </a:rPr>
              <a:t>system_server.te</a:t>
            </a:r>
            <a:endParaRPr lang="en-US" altLang="zh-CN" b="1" dirty="0" smtClean="0">
              <a:solidFill>
                <a:srgbClr val="FF0000"/>
              </a:solidFill>
            </a:endParaRPr>
          </a:p>
          <a:p>
            <a:pPr marL="457200" lvl="1" indent="0">
              <a:buNone/>
            </a:pPr>
            <a:r>
              <a:rPr lang="en-US" altLang="zh-CN" b="1" dirty="0" err="1" smtClean="0">
                <a:solidFill>
                  <a:srgbClr val="FF0000"/>
                </a:solidFill>
              </a:rPr>
              <a:t>system_app.te</a:t>
            </a:r>
            <a:r>
              <a:rPr lang="en-US" altLang="zh-CN" b="1" dirty="0" smtClean="0"/>
              <a:t>/</a:t>
            </a:r>
            <a:r>
              <a:rPr lang="en-US" altLang="zh-CN" b="1" dirty="0" err="1" smtClean="0">
                <a:solidFill>
                  <a:srgbClr val="FF0000"/>
                </a:solidFill>
              </a:rPr>
              <a:t>platform_app.te</a:t>
            </a:r>
            <a:r>
              <a:rPr lang="en-US" altLang="zh-CN" b="1" dirty="0" smtClean="0"/>
              <a:t>/</a:t>
            </a:r>
            <a:r>
              <a:rPr lang="en-US" altLang="zh-CN" b="1" dirty="0" err="1" smtClean="0">
                <a:solidFill>
                  <a:srgbClr val="FF0000"/>
                </a:solidFill>
              </a:rPr>
              <a:t>priv_app.te</a:t>
            </a:r>
            <a:r>
              <a:rPr lang="en-US" altLang="zh-CN" b="1" dirty="0" smtClean="0"/>
              <a:t>/</a:t>
            </a:r>
            <a:r>
              <a:rPr lang="en-US" altLang="zh-CN" b="1" dirty="0" err="1" smtClean="0">
                <a:solidFill>
                  <a:srgbClr val="FF0000"/>
                </a:solidFill>
              </a:rPr>
              <a:t>untrusted_app.te</a:t>
            </a:r>
            <a:endParaRPr lang="en-US" altLang="zh-CN" b="1" dirty="0" smtClean="0">
              <a:solidFill>
                <a:srgbClr val="FF0000"/>
              </a:solidFill>
            </a:endParaRPr>
          </a:p>
          <a:p>
            <a:pPr lvl="1"/>
            <a:r>
              <a:rPr lang="en-US" altLang="zh-CN" dirty="0" err="1" smtClean="0"/>
              <a:t>init.te</a:t>
            </a:r>
            <a:endParaRPr lang="en-US" altLang="zh-CN" dirty="0"/>
          </a:p>
          <a:p>
            <a:pPr lvl="1"/>
            <a:r>
              <a:rPr lang="en-US" altLang="zh-CN" dirty="0" err="1"/>
              <a:t>zygote.te</a:t>
            </a:r>
            <a:endParaRPr lang="en-US" altLang="zh-CN" dirty="0"/>
          </a:p>
          <a:p>
            <a:pPr lvl="1"/>
            <a:r>
              <a:rPr lang="en-US" altLang="zh-CN" dirty="0" err="1" smtClean="0"/>
              <a:t>installd.te</a:t>
            </a:r>
            <a:r>
              <a:rPr lang="en-US" altLang="zh-CN" dirty="0" smtClean="0"/>
              <a:t>/</a:t>
            </a:r>
            <a:r>
              <a:rPr lang="en-US" altLang="zh-CN" dirty="0" err="1" smtClean="0"/>
              <a:t>vold.te</a:t>
            </a:r>
            <a:r>
              <a:rPr lang="en-US" altLang="zh-CN" dirty="0" smtClean="0"/>
              <a:t>/</a:t>
            </a:r>
            <a:r>
              <a:rPr lang="en-US" altLang="zh-CN" dirty="0" err="1" smtClean="0"/>
              <a:t>lmkd.te</a:t>
            </a:r>
            <a:endParaRPr lang="en-US" altLang="zh-CN"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a:t>SEAndroid</a:t>
            </a:r>
            <a:r>
              <a:rPr lang="en-US" altLang="zh-CN" dirty="0"/>
              <a:t> </a:t>
            </a:r>
            <a:r>
              <a:rPr lang="en-US" altLang="zh-CN" dirty="0" err="1" smtClean="0"/>
              <a:t>sepolicy</a:t>
            </a:r>
            <a:r>
              <a:rPr lang="zh-CN" altLang="en-US" dirty="0" smtClean="0"/>
              <a:t>案例</a:t>
            </a:r>
            <a:endParaRPr lang="zh-CN" altLang="en-US" dirty="0"/>
          </a:p>
        </p:txBody>
      </p:sp>
      <p:sp>
        <p:nvSpPr>
          <p:cNvPr id="3" name="内容占位符 2"/>
          <p:cNvSpPr>
            <a:spLocks noGrp="1"/>
          </p:cNvSpPr>
          <p:nvPr>
            <p:ph idx="1"/>
          </p:nvPr>
        </p:nvSpPr>
        <p:spPr/>
        <p:txBody>
          <a:bodyPr/>
          <a:lstStyle/>
          <a:p>
            <a:r>
              <a:rPr lang="zh-CN" altLang="en-US" b="1" dirty="0" err="1" smtClean="0"/>
              <a:t>让</a:t>
            </a:r>
            <a:r>
              <a:rPr lang="en-US" altLang="zh-CN" b="1" dirty="0" err="1" smtClean="0"/>
              <a:t>logcat</a:t>
            </a:r>
            <a:r>
              <a:rPr lang="zh-CN" altLang="en-US" b="1" dirty="0" err="1" smtClean="0"/>
              <a:t>显示</a:t>
            </a:r>
            <a:r>
              <a:rPr lang="en-US" altLang="zh-CN" b="1" dirty="0" err="1" smtClean="0"/>
              <a:t>kernel</a:t>
            </a:r>
            <a:r>
              <a:rPr lang="zh-CN" altLang="en-US" b="1" dirty="0" err="1" smtClean="0"/>
              <a:t>的</a:t>
            </a:r>
            <a:r>
              <a:rPr lang="en-US" altLang="zh-CN" b="1" dirty="0" err="1" smtClean="0"/>
              <a:t>log</a:t>
            </a:r>
            <a:r>
              <a:rPr lang="zh-CN" altLang="en-US" b="1" dirty="0" err="1" smtClean="0"/>
              <a:t>，参考如下文档：</a:t>
            </a:r>
            <a:endParaRPr lang="en-US" altLang="zh-CN" b="1" dirty="0" err="1" smtClean="0"/>
          </a:p>
          <a:p>
            <a:pPr lvl="1"/>
            <a:r>
              <a:rPr lang="en-US" altLang="zh-CN" b="1" dirty="0" err="1" smtClean="0"/>
              <a:t>https://xiaomi.f.mioffice.cn/file/boxk4CtR5QgO825Cz2cH1cw0U9d</a:t>
            </a:r>
            <a:endParaRPr lang="en-US" altLang="zh-CN" b="1" dirty="0" err="1" smtClean="0"/>
          </a:p>
          <a:p>
            <a:r>
              <a:rPr lang="en-US" altLang="zh-CN" b="1" dirty="0" err="1" smtClean="0"/>
              <a:t>adb</a:t>
            </a:r>
            <a:r>
              <a:rPr lang="en-US" altLang="zh-CN" b="1" dirty="0" smtClean="0"/>
              <a:t> shell logcat –b kernel | </a:t>
            </a:r>
            <a:r>
              <a:rPr lang="en-US" altLang="zh-CN" b="1" dirty="0" err="1" smtClean="0"/>
              <a:t>grep</a:t>
            </a:r>
            <a:r>
              <a:rPr lang="en-US" altLang="zh-CN" b="1" dirty="0" smtClean="0"/>
              <a:t> denied</a:t>
            </a:r>
            <a:endParaRPr lang="en-US" altLang="zh-CN" b="1" dirty="0" smtClean="0"/>
          </a:p>
          <a:p>
            <a:r>
              <a:rPr lang="en-US" altLang="zh-CN" b="1" dirty="0" err="1" smtClean="0"/>
              <a:t>adb</a:t>
            </a:r>
            <a:r>
              <a:rPr lang="en-US" altLang="zh-CN" b="1" dirty="0" smtClean="0"/>
              <a:t> shell cat /</a:t>
            </a:r>
            <a:r>
              <a:rPr lang="en-US" altLang="zh-CN" b="1" dirty="0" err="1" smtClean="0"/>
              <a:t>proc</a:t>
            </a:r>
            <a:r>
              <a:rPr lang="en-US" altLang="zh-CN" b="1" dirty="0" smtClean="0"/>
              <a:t>/</a:t>
            </a:r>
            <a:r>
              <a:rPr lang="en-US" altLang="zh-CN" b="1" dirty="0" err="1" smtClean="0"/>
              <a:t>kmsg</a:t>
            </a:r>
            <a:r>
              <a:rPr lang="en-US" altLang="zh-CN" b="1" dirty="0" smtClean="0"/>
              <a:t> | </a:t>
            </a:r>
            <a:r>
              <a:rPr lang="en-US" altLang="zh-CN" b="1" dirty="0" err="1" smtClean="0"/>
              <a:t>grep</a:t>
            </a:r>
            <a:r>
              <a:rPr lang="en-US" altLang="zh-CN" b="1" dirty="0" smtClean="0"/>
              <a:t> denied</a:t>
            </a:r>
            <a:endParaRPr lang="en-US" altLang="zh-CN" b="1" dirty="0" smtClean="0"/>
          </a:p>
          <a:p>
            <a:pPr lvl="1"/>
            <a:r>
              <a:rPr lang="en-US" altLang="zh-CN" dirty="0"/>
              <a:t>03-17 14:22:17.208  3187  3187 I </a:t>
            </a:r>
            <a:r>
              <a:rPr lang="en-US" altLang="zh-CN" dirty="0" err="1"/>
              <a:t>auditd</a:t>
            </a:r>
            <a:r>
              <a:rPr lang="en-US" altLang="zh-CN" dirty="0"/>
              <a:t>  : type=1400 audit(0.0:2716): </a:t>
            </a:r>
            <a:r>
              <a:rPr lang="en-US" altLang="zh-CN" dirty="0" err="1"/>
              <a:t>avc</a:t>
            </a:r>
            <a:r>
              <a:rPr lang="en-US" altLang="zh-CN" dirty="0"/>
              <a:t>: </a:t>
            </a:r>
            <a:r>
              <a:rPr lang="en-US" altLang="zh-CN" b="1" dirty="0">
                <a:solidFill>
                  <a:srgbClr val="FF0000"/>
                </a:solidFill>
              </a:rPr>
              <a:t>denied</a:t>
            </a:r>
            <a:r>
              <a:rPr lang="en-US" altLang="zh-CN" dirty="0"/>
              <a:t> { </a:t>
            </a:r>
            <a:r>
              <a:rPr lang="en-US" altLang="zh-CN" b="1" dirty="0">
                <a:solidFill>
                  <a:srgbClr val="FF0000"/>
                </a:solidFill>
              </a:rPr>
              <a:t>search</a:t>
            </a:r>
            <a:r>
              <a:rPr lang="en-US" altLang="zh-CN" dirty="0"/>
              <a:t> } for </a:t>
            </a:r>
            <a:r>
              <a:rPr lang="en-US" altLang="zh-CN" dirty="0" err="1"/>
              <a:t>comm</a:t>
            </a:r>
            <a:r>
              <a:rPr lang="en-US" altLang="zh-CN" dirty="0"/>
              <a:t>="</a:t>
            </a:r>
            <a:r>
              <a:rPr lang="en-US" altLang="zh-CN" dirty="0" err="1"/>
              <a:t>IonService_dump</a:t>
            </a:r>
            <a:r>
              <a:rPr lang="en-US" altLang="zh-CN" dirty="0"/>
              <a:t>" name="</a:t>
            </a:r>
            <a:r>
              <a:rPr lang="en-US" altLang="zh-CN" dirty="0" err="1"/>
              <a:t>dma_buf</a:t>
            </a:r>
            <a:r>
              <a:rPr lang="en-US" altLang="zh-CN" dirty="0"/>
              <a:t>" dev="</a:t>
            </a:r>
            <a:r>
              <a:rPr lang="en-US" altLang="zh-CN" dirty="0" err="1"/>
              <a:t>debugfs</a:t>
            </a:r>
            <a:r>
              <a:rPr lang="en-US" altLang="zh-CN" dirty="0"/>
              <a:t>" </a:t>
            </a:r>
            <a:r>
              <a:rPr lang="en-US" altLang="zh-CN" dirty="0" err="1"/>
              <a:t>ino</a:t>
            </a:r>
            <a:r>
              <a:rPr lang="en-US" altLang="zh-CN" dirty="0"/>
              <a:t>=1055 </a:t>
            </a:r>
            <a:r>
              <a:rPr lang="en-US" altLang="zh-CN" b="1" dirty="0" err="1">
                <a:solidFill>
                  <a:srgbClr val="FF0000"/>
                </a:solidFill>
              </a:rPr>
              <a:t>scontext</a:t>
            </a:r>
            <a:r>
              <a:rPr lang="en-US" altLang="zh-CN" b="1" dirty="0">
                <a:solidFill>
                  <a:srgbClr val="FF0000"/>
                </a:solidFill>
              </a:rPr>
              <a:t>=u:r:system_app:s0 </a:t>
            </a:r>
            <a:r>
              <a:rPr lang="en-US" altLang="zh-CN" b="1" dirty="0" err="1">
                <a:solidFill>
                  <a:srgbClr val="FF0000"/>
                </a:solidFill>
              </a:rPr>
              <a:t>tcontext</a:t>
            </a:r>
            <a:r>
              <a:rPr lang="en-US" altLang="zh-CN" b="1" dirty="0">
                <a:solidFill>
                  <a:srgbClr val="FF0000"/>
                </a:solidFill>
              </a:rPr>
              <a:t>=u:object_r:debugfs_dmabuf:s0 </a:t>
            </a:r>
            <a:r>
              <a:rPr lang="en-US" altLang="zh-CN" b="1" dirty="0" err="1">
                <a:solidFill>
                  <a:srgbClr val="FF0000"/>
                </a:solidFill>
              </a:rPr>
              <a:t>tclass</a:t>
            </a:r>
            <a:r>
              <a:rPr lang="en-US" altLang="zh-CN" b="1" dirty="0">
                <a:solidFill>
                  <a:srgbClr val="FF0000"/>
                </a:solidFill>
              </a:rPr>
              <a:t>=</a:t>
            </a:r>
            <a:r>
              <a:rPr lang="en-US" altLang="zh-CN" b="1" dirty="0" err="1">
                <a:solidFill>
                  <a:srgbClr val="FF0000"/>
                </a:solidFill>
              </a:rPr>
              <a:t>dir</a:t>
            </a:r>
            <a:r>
              <a:rPr lang="en-US" altLang="zh-CN" b="1" dirty="0">
                <a:solidFill>
                  <a:srgbClr val="FF0000"/>
                </a:solidFill>
              </a:rPr>
              <a:t> </a:t>
            </a:r>
            <a:r>
              <a:rPr lang="en-US" altLang="zh-CN" dirty="0"/>
              <a:t>permissive=1</a:t>
            </a:r>
            <a:endParaRPr lang="en-US" altLang="zh-CN" dirty="0"/>
          </a:p>
          <a:p>
            <a:pPr lvl="1"/>
            <a:r>
              <a:rPr lang="en-US" altLang="zh-CN" b="1" dirty="0"/>
              <a:t>allow </a:t>
            </a:r>
            <a:r>
              <a:rPr lang="en-US" altLang="zh-CN" b="1" dirty="0" err="1"/>
              <a:t>system_app</a:t>
            </a:r>
            <a:r>
              <a:rPr lang="en-US" altLang="zh-CN" b="1" dirty="0"/>
              <a:t> </a:t>
            </a:r>
            <a:r>
              <a:rPr lang="en-US" altLang="zh-CN" b="1" dirty="0" err="1"/>
              <a:t>debugfs_dmabuf:dir</a:t>
            </a:r>
            <a:r>
              <a:rPr lang="en-US" altLang="zh-CN" b="1" dirty="0"/>
              <a:t> {search}</a:t>
            </a:r>
            <a:endParaRPr lang="en-US" altLang="zh-CN" b="1" dirty="0"/>
          </a:p>
          <a:p>
            <a:endParaRPr lang="en-US" altLang="zh-CN"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README</a:t>
            </a:r>
            <a:endParaRPr lang="zh-CN" altLang="en-US" dirty="0"/>
          </a:p>
        </p:txBody>
      </p:sp>
      <p:sp>
        <p:nvSpPr>
          <p:cNvPr id="3" name="内容占位符 2"/>
          <p:cNvSpPr>
            <a:spLocks noGrp="1"/>
          </p:cNvSpPr>
          <p:nvPr>
            <p:ph idx="1"/>
          </p:nvPr>
        </p:nvSpPr>
        <p:spPr/>
        <p:txBody>
          <a:bodyPr/>
          <a:lstStyle/>
          <a:p>
            <a:r>
              <a:rPr lang="en-US" altLang="zh-CN" dirty="0"/>
              <a:t>device</a:t>
            </a:r>
            <a:r>
              <a:rPr lang="zh-CN" altLang="en-US" dirty="0"/>
              <a:t>目录下是各个手机厂商为平台</a:t>
            </a:r>
            <a:r>
              <a:rPr lang="en-US" altLang="zh-CN" dirty="0"/>
              <a:t>/</a:t>
            </a:r>
            <a:r>
              <a:rPr lang="zh-CN" altLang="en-US" dirty="0"/>
              <a:t>产品添加的</a:t>
            </a:r>
            <a:r>
              <a:rPr lang="zh-CN" altLang="en-US" dirty="0" smtClean="0"/>
              <a:t>部分</a:t>
            </a:r>
            <a:endParaRPr lang="en-US" altLang="zh-CN" dirty="0" smtClean="0"/>
          </a:p>
          <a:p>
            <a:r>
              <a:rPr lang="zh-CN" altLang="en-US" dirty="0" smtClean="0"/>
              <a:t>像</a:t>
            </a:r>
            <a:r>
              <a:rPr lang="en-US" altLang="zh-CN" dirty="0" err="1"/>
              <a:t>qcom</a:t>
            </a:r>
            <a:r>
              <a:rPr lang="en-US" altLang="zh-CN" dirty="0"/>
              <a:t>/</a:t>
            </a:r>
            <a:r>
              <a:rPr lang="en-US" altLang="zh-CN" dirty="0" err="1"/>
              <a:t>mtk</a:t>
            </a:r>
            <a:r>
              <a:rPr lang="en-US" altLang="zh-CN" dirty="0"/>
              <a:t>/</a:t>
            </a:r>
            <a:r>
              <a:rPr lang="en-US" altLang="zh-CN" dirty="0" err="1"/>
              <a:t>xiaomi</a:t>
            </a:r>
            <a:r>
              <a:rPr lang="en-US" altLang="zh-CN" dirty="0"/>
              <a:t>/... </a:t>
            </a:r>
            <a:r>
              <a:rPr lang="en-US" altLang="zh-CN" dirty="0" err="1"/>
              <a:t>miui</a:t>
            </a:r>
            <a:r>
              <a:rPr lang="zh-CN" altLang="en-US" dirty="0"/>
              <a:t>下是自定义的扩展</a:t>
            </a:r>
            <a:r>
              <a:rPr lang="zh-CN" altLang="en-US" dirty="0" smtClean="0"/>
              <a:t>部分</a:t>
            </a:r>
            <a:endParaRPr lang="en-US" altLang="zh-CN" dirty="0" smtClean="0"/>
          </a:p>
          <a:p>
            <a:r>
              <a:rPr lang="zh-CN" altLang="en-US" dirty="0" smtClean="0"/>
              <a:t>源码</a:t>
            </a:r>
            <a:r>
              <a:rPr lang="en-US" altLang="zh-CN" dirty="0"/>
              <a:t>system/</a:t>
            </a:r>
            <a:r>
              <a:rPr lang="en-US" altLang="zh-CN" dirty="0" err="1"/>
              <a:t>sepolicy</a:t>
            </a:r>
            <a:r>
              <a:rPr lang="zh-CN" altLang="en-US" dirty="0"/>
              <a:t>下改动有的会影响</a:t>
            </a:r>
            <a:r>
              <a:rPr lang="en-US" altLang="zh-CN" dirty="0" err="1"/>
              <a:t>cts</a:t>
            </a:r>
            <a:r>
              <a:rPr lang="zh-CN" altLang="en-US" dirty="0"/>
              <a:t>，一般放到</a:t>
            </a:r>
            <a:r>
              <a:rPr lang="en-US" altLang="zh-CN" dirty="0"/>
              <a:t>device</a:t>
            </a:r>
            <a:r>
              <a:rPr lang="zh-CN" altLang="en-US" dirty="0"/>
              <a:t>下或者</a:t>
            </a:r>
            <a:r>
              <a:rPr lang="en-US" altLang="zh-CN" dirty="0" err="1"/>
              <a:t>miui</a:t>
            </a:r>
            <a:r>
              <a:rPr lang="zh-CN" altLang="en-US" dirty="0"/>
              <a:t>下</a:t>
            </a:r>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2617606" y="3452813"/>
            <a:ext cx="8315325" cy="272415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a:t>SEAndroid</a:t>
            </a:r>
            <a:r>
              <a:rPr lang="en-US" altLang="zh-CN" dirty="0"/>
              <a:t> </a:t>
            </a:r>
            <a:r>
              <a:rPr lang="en-US" altLang="zh-CN" dirty="0" err="1" smtClean="0"/>
              <a:t>sepolicy</a:t>
            </a:r>
            <a:r>
              <a:rPr lang="en-US" altLang="zh-CN" dirty="0" smtClean="0"/>
              <a:t> TE</a:t>
            </a:r>
            <a:endParaRPr lang="zh-CN" altLang="en-US" dirty="0"/>
          </a:p>
        </p:txBody>
      </p:sp>
      <p:sp>
        <p:nvSpPr>
          <p:cNvPr id="3" name="内容占位符 2"/>
          <p:cNvSpPr>
            <a:spLocks noGrp="1"/>
          </p:cNvSpPr>
          <p:nvPr>
            <p:ph idx="1"/>
          </p:nvPr>
        </p:nvSpPr>
        <p:spPr/>
        <p:txBody>
          <a:bodyPr>
            <a:normAutofit fontScale="40000" lnSpcReduction="20000"/>
          </a:bodyPr>
          <a:lstStyle/>
          <a:p>
            <a:r>
              <a:rPr lang="en-US" altLang="zh-CN" b="1" dirty="0" smtClean="0"/>
              <a:t>public</a:t>
            </a:r>
            <a:r>
              <a:rPr lang="en-US" altLang="zh-CN" dirty="0" smtClean="0"/>
              <a:t>/</a:t>
            </a:r>
            <a:endParaRPr lang="en-US" altLang="zh-CN" dirty="0" smtClean="0"/>
          </a:p>
          <a:p>
            <a:pPr lvl="1"/>
            <a:r>
              <a:rPr lang="en-US" altLang="zh-CN" b="1" dirty="0" smtClean="0">
                <a:solidFill>
                  <a:srgbClr val="FF0000"/>
                </a:solidFill>
              </a:rPr>
              <a:t>attributes</a:t>
            </a:r>
            <a:endParaRPr lang="en-US" altLang="zh-CN" b="1" dirty="0" smtClean="0">
              <a:solidFill>
                <a:srgbClr val="FF0000"/>
              </a:solidFill>
            </a:endParaRPr>
          </a:p>
          <a:p>
            <a:pPr lvl="2"/>
            <a:r>
              <a:rPr lang="zh-CN" altLang="en-US" dirty="0" smtClean="0"/>
              <a:t>定义一系列的通用</a:t>
            </a:r>
            <a:r>
              <a:rPr lang="en-US" altLang="zh-CN" dirty="0" smtClean="0"/>
              <a:t>type</a:t>
            </a:r>
            <a:r>
              <a:rPr lang="zh-CN" altLang="en-US" dirty="0" smtClean="0"/>
              <a:t>，如</a:t>
            </a:r>
            <a:r>
              <a:rPr lang="en-US" altLang="zh-CN" dirty="0"/>
              <a:t>attribute domain; attribute </a:t>
            </a:r>
            <a:r>
              <a:rPr lang="en-US" altLang="zh-CN" dirty="0" err="1"/>
              <a:t>fs_type</a:t>
            </a:r>
            <a:r>
              <a:rPr lang="en-US" altLang="zh-CN" dirty="0"/>
              <a:t>;</a:t>
            </a:r>
            <a:endParaRPr lang="en-US" altLang="zh-CN" dirty="0" smtClean="0"/>
          </a:p>
          <a:p>
            <a:pPr lvl="1"/>
            <a:r>
              <a:rPr lang="en-US" altLang="zh-CN" b="1" dirty="0" err="1" smtClean="0">
                <a:solidFill>
                  <a:srgbClr val="FF0000"/>
                </a:solidFill>
              </a:rPr>
              <a:t>global_macros</a:t>
            </a:r>
            <a:endParaRPr lang="en-US" altLang="zh-CN" b="1" dirty="0" smtClean="0">
              <a:solidFill>
                <a:srgbClr val="FF0000"/>
              </a:solidFill>
            </a:endParaRPr>
          </a:p>
          <a:p>
            <a:pPr lvl="2"/>
            <a:r>
              <a:rPr lang="zh-CN" altLang="en-US" dirty="0" smtClean="0"/>
              <a:t>定义</a:t>
            </a:r>
            <a:r>
              <a:rPr lang="en-US" altLang="zh-CN" dirty="0" smtClean="0"/>
              <a:t>perm</a:t>
            </a:r>
            <a:r>
              <a:rPr lang="zh-CN" altLang="en-US" dirty="0" smtClean="0"/>
              <a:t>的子集等宏控，如</a:t>
            </a:r>
            <a:r>
              <a:rPr lang="en-US" altLang="zh-CN" dirty="0"/>
              <a:t>define(`</a:t>
            </a:r>
            <a:r>
              <a:rPr lang="en-US" altLang="zh-CN" dirty="0" err="1"/>
              <a:t>r_file_perms</a:t>
            </a:r>
            <a:r>
              <a:rPr lang="en-US" altLang="zh-CN" dirty="0"/>
              <a:t>', `{ </a:t>
            </a:r>
            <a:r>
              <a:rPr lang="en-US" altLang="zh-CN" dirty="0" err="1"/>
              <a:t>getattr</a:t>
            </a:r>
            <a:r>
              <a:rPr lang="en-US" altLang="zh-CN" dirty="0"/>
              <a:t> open read </a:t>
            </a:r>
            <a:r>
              <a:rPr lang="en-US" altLang="zh-CN" dirty="0" err="1"/>
              <a:t>ioctl</a:t>
            </a:r>
            <a:r>
              <a:rPr lang="en-US" altLang="zh-CN" dirty="0"/>
              <a:t> lock map watch </a:t>
            </a:r>
            <a:r>
              <a:rPr lang="en-US" altLang="zh-CN" dirty="0" err="1"/>
              <a:t>watch_reads</a:t>
            </a:r>
            <a:r>
              <a:rPr lang="en-US" altLang="zh-CN" dirty="0"/>
              <a:t> }')</a:t>
            </a:r>
            <a:endParaRPr lang="en-US" altLang="zh-CN" dirty="0" smtClean="0"/>
          </a:p>
          <a:p>
            <a:pPr lvl="1"/>
            <a:r>
              <a:rPr lang="en-US" altLang="zh-CN" b="1" dirty="0" err="1" smtClean="0">
                <a:solidFill>
                  <a:srgbClr val="FF0000"/>
                </a:solidFill>
              </a:rPr>
              <a:t>te_macros</a:t>
            </a:r>
            <a:endParaRPr lang="en-US" altLang="zh-CN" b="1" dirty="0" smtClean="0">
              <a:solidFill>
                <a:srgbClr val="FF0000"/>
              </a:solidFill>
            </a:endParaRPr>
          </a:p>
          <a:p>
            <a:pPr lvl="2"/>
            <a:r>
              <a:rPr lang="zh-CN" altLang="en-US" dirty="0" smtClean="0"/>
              <a:t>定义一些函数的宏控，如</a:t>
            </a:r>
            <a:r>
              <a:rPr lang="en-US" altLang="zh-CN" b="1" dirty="0" err="1">
                <a:solidFill>
                  <a:srgbClr val="FF0000"/>
                </a:solidFill>
              </a:rPr>
              <a:t>init_daemon_domain</a:t>
            </a:r>
            <a:r>
              <a:rPr lang="en-US" altLang="zh-CN" b="1" dirty="0">
                <a:solidFill>
                  <a:srgbClr val="FF0000"/>
                </a:solidFill>
              </a:rPr>
              <a:t>(domain</a:t>
            </a:r>
            <a:r>
              <a:rPr lang="en-US" altLang="zh-CN" dirty="0"/>
              <a:t>)</a:t>
            </a:r>
            <a:endParaRPr lang="en-US" altLang="zh-CN" dirty="0" smtClean="0"/>
          </a:p>
          <a:p>
            <a:r>
              <a:rPr lang="en-US" altLang="zh-CN" b="1" dirty="0"/>
              <a:t>p</a:t>
            </a:r>
            <a:r>
              <a:rPr lang="en-US" altLang="zh-CN" b="1" dirty="0" smtClean="0"/>
              <a:t>rivate</a:t>
            </a:r>
            <a:r>
              <a:rPr lang="en-US" altLang="zh-CN" dirty="0" smtClean="0"/>
              <a:t>/</a:t>
            </a:r>
            <a:endParaRPr lang="en-US" altLang="zh-CN" dirty="0" smtClean="0"/>
          </a:p>
          <a:p>
            <a:pPr lvl="1"/>
            <a:r>
              <a:rPr lang="en-US" altLang="zh-CN" b="1" dirty="0" err="1" smtClean="0">
                <a:solidFill>
                  <a:srgbClr val="FF0000"/>
                </a:solidFill>
              </a:rPr>
              <a:t>access_vectors</a:t>
            </a:r>
            <a:endParaRPr lang="en-US" altLang="zh-CN" b="1" dirty="0" smtClean="0">
              <a:solidFill>
                <a:srgbClr val="FF0000"/>
              </a:solidFill>
            </a:endParaRPr>
          </a:p>
          <a:p>
            <a:pPr lvl="2"/>
            <a:r>
              <a:rPr lang="zh-CN" altLang="en-US" dirty="0" smtClean="0"/>
              <a:t>定义</a:t>
            </a:r>
            <a:r>
              <a:rPr lang="en-US" altLang="zh-CN" dirty="0" smtClean="0"/>
              <a:t>class</a:t>
            </a:r>
            <a:r>
              <a:rPr lang="zh-CN" altLang="en-US" dirty="0" smtClean="0"/>
              <a:t>中的</a:t>
            </a:r>
            <a:r>
              <a:rPr lang="en-US" altLang="zh-CN" dirty="0" smtClean="0"/>
              <a:t>permission</a:t>
            </a:r>
            <a:endParaRPr lang="en-US" altLang="zh-CN" dirty="0" smtClean="0"/>
          </a:p>
          <a:p>
            <a:pPr lvl="1"/>
            <a:r>
              <a:rPr lang="en-US" altLang="zh-CN" b="1" dirty="0" err="1" smtClean="0">
                <a:solidFill>
                  <a:srgbClr val="FF0000"/>
                </a:solidFill>
              </a:rPr>
              <a:t>genfs_contexts</a:t>
            </a:r>
            <a:endParaRPr lang="en-US" altLang="zh-CN" b="1" dirty="0" smtClean="0">
              <a:solidFill>
                <a:srgbClr val="FF0000"/>
              </a:solidFill>
            </a:endParaRPr>
          </a:p>
          <a:p>
            <a:pPr lvl="2"/>
            <a:r>
              <a:rPr lang="zh-CN" altLang="en-US" dirty="0" smtClean="0"/>
              <a:t>给</a:t>
            </a:r>
            <a:r>
              <a:rPr lang="en-US" altLang="zh-CN" dirty="0" err="1" smtClean="0"/>
              <a:t>vfs</a:t>
            </a:r>
            <a:r>
              <a:rPr lang="zh-CN" altLang="en-US" dirty="0" smtClean="0"/>
              <a:t>的</a:t>
            </a:r>
            <a:r>
              <a:rPr lang="en-US" altLang="zh-CN" dirty="0" err="1" smtClean="0"/>
              <a:t>inode</a:t>
            </a:r>
            <a:r>
              <a:rPr lang="zh-CN" altLang="en-US" dirty="0" smtClean="0"/>
              <a:t>赋予</a:t>
            </a:r>
            <a:r>
              <a:rPr lang="en-US" altLang="zh-CN" dirty="0" smtClean="0"/>
              <a:t>label context</a:t>
            </a:r>
            <a:endParaRPr lang="en-US" altLang="zh-CN" dirty="0" smtClean="0"/>
          </a:p>
          <a:p>
            <a:pPr lvl="1"/>
            <a:r>
              <a:rPr lang="en-US" altLang="zh-CN" b="1" dirty="0" smtClean="0">
                <a:solidFill>
                  <a:srgbClr val="FF0000"/>
                </a:solidFill>
              </a:rPr>
              <a:t>mac_permissions.xml</a:t>
            </a:r>
            <a:endParaRPr lang="en-US" altLang="zh-CN" b="1" dirty="0" smtClean="0">
              <a:solidFill>
                <a:srgbClr val="FF0000"/>
              </a:solidFill>
            </a:endParaRPr>
          </a:p>
          <a:p>
            <a:pPr lvl="2"/>
            <a:r>
              <a:rPr lang="zh-CN" altLang="en-US" dirty="0" smtClean="0"/>
              <a:t>给</a:t>
            </a:r>
            <a:r>
              <a:rPr lang="en-US" altLang="zh-CN" dirty="0" err="1" smtClean="0"/>
              <a:t>pms</a:t>
            </a:r>
            <a:r>
              <a:rPr lang="zh-CN" altLang="en-US" dirty="0" smtClean="0"/>
              <a:t>使用，根据不同的</a:t>
            </a:r>
            <a:r>
              <a:rPr lang="en-US" altLang="zh-CN" dirty="0" smtClean="0"/>
              <a:t>signature</a:t>
            </a:r>
            <a:r>
              <a:rPr lang="zh-CN" altLang="en-US" dirty="0" smtClean="0"/>
              <a:t>赋予对应的</a:t>
            </a:r>
            <a:r>
              <a:rPr lang="en-US" altLang="zh-CN" dirty="0" err="1" smtClean="0"/>
              <a:t>selinux</a:t>
            </a:r>
            <a:r>
              <a:rPr lang="en-US" altLang="zh-CN" dirty="0" smtClean="0"/>
              <a:t> context</a:t>
            </a:r>
            <a:endParaRPr lang="en-US" altLang="zh-CN" dirty="0" smtClean="0"/>
          </a:p>
          <a:p>
            <a:pPr lvl="1"/>
            <a:r>
              <a:rPr lang="en-US" altLang="zh-CN" b="1" dirty="0" err="1" smtClean="0">
                <a:solidFill>
                  <a:srgbClr val="FF0000"/>
                </a:solidFill>
              </a:rPr>
              <a:t>mls</a:t>
            </a:r>
            <a:endParaRPr lang="en-US" altLang="zh-CN" b="1" dirty="0" smtClean="0">
              <a:solidFill>
                <a:srgbClr val="FF0000"/>
              </a:solidFill>
            </a:endParaRPr>
          </a:p>
          <a:p>
            <a:pPr lvl="2"/>
            <a:r>
              <a:rPr lang="en-US" altLang="zh-CN" dirty="0" smtClean="0"/>
              <a:t>subject</a:t>
            </a:r>
            <a:r>
              <a:rPr lang="zh-CN" altLang="en-US" dirty="0" smtClean="0"/>
              <a:t>跟</a:t>
            </a:r>
            <a:r>
              <a:rPr lang="en-US" altLang="zh-CN" dirty="0" smtClean="0"/>
              <a:t>object</a:t>
            </a:r>
            <a:r>
              <a:rPr lang="zh-CN" altLang="en-US" dirty="0" smtClean="0"/>
              <a:t>之间的额外一些约束</a:t>
            </a:r>
            <a:endParaRPr lang="en-US" altLang="zh-CN" dirty="0" smtClean="0"/>
          </a:p>
          <a:p>
            <a:pPr lvl="1"/>
            <a:r>
              <a:rPr lang="en-US" altLang="zh-CN" b="1" dirty="0" err="1" smtClean="0">
                <a:solidFill>
                  <a:srgbClr val="FF0000"/>
                </a:solidFill>
              </a:rPr>
              <a:t>security_classes</a:t>
            </a:r>
            <a:endParaRPr lang="en-US" altLang="zh-CN" b="1" dirty="0" smtClean="0">
              <a:solidFill>
                <a:srgbClr val="FF0000"/>
              </a:solidFill>
            </a:endParaRPr>
          </a:p>
          <a:p>
            <a:pPr lvl="2"/>
            <a:r>
              <a:rPr lang="zh-CN" altLang="en-US" sz="2100" dirty="0"/>
              <a:t>定义</a:t>
            </a:r>
            <a:r>
              <a:rPr lang="en-US" altLang="zh-CN" sz="2100" dirty="0"/>
              <a:t>class</a:t>
            </a:r>
            <a:endParaRPr lang="en-US" altLang="zh-CN" sz="2100" dirty="0"/>
          </a:p>
          <a:p>
            <a:pPr lvl="1"/>
            <a:r>
              <a:rPr lang="en-US" altLang="zh-CN" b="1" dirty="0" err="1" smtClean="0">
                <a:solidFill>
                  <a:srgbClr val="FF0000"/>
                </a:solidFill>
              </a:rPr>
              <a:t>seapp_contexts</a:t>
            </a:r>
            <a:endParaRPr lang="en-US" altLang="zh-CN" b="1" dirty="0" smtClean="0">
              <a:solidFill>
                <a:srgbClr val="FF0000"/>
              </a:solidFill>
            </a:endParaRPr>
          </a:p>
          <a:p>
            <a:pPr lvl="2"/>
            <a:r>
              <a:rPr lang="zh-CN" altLang="en-US" sz="2100" dirty="0"/>
              <a:t>根据</a:t>
            </a:r>
            <a:r>
              <a:rPr lang="en-US" altLang="zh-CN" sz="2100" dirty="0" smtClean="0"/>
              <a:t>app</a:t>
            </a:r>
            <a:r>
              <a:rPr lang="zh-CN" altLang="en-US" sz="2100" dirty="0" smtClean="0"/>
              <a:t>类型分配</a:t>
            </a:r>
            <a:r>
              <a:rPr lang="en-US" altLang="zh-CN" sz="2100" dirty="0" err="1"/>
              <a:t>selinux</a:t>
            </a:r>
            <a:r>
              <a:rPr lang="en-US" altLang="zh-CN" sz="2100" dirty="0"/>
              <a:t> context</a:t>
            </a:r>
            <a:endParaRPr lang="en-US" altLang="zh-CN" sz="2100" dirty="0"/>
          </a:p>
          <a:p>
            <a:r>
              <a:rPr lang="en-US" altLang="zh-CN" b="1" dirty="0"/>
              <a:t>v</a:t>
            </a:r>
            <a:r>
              <a:rPr lang="en-US" altLang="zh-CN" b="1" dirty="0" smtClean="0"/>
              <a:t>endor</a:t>
            </a:r>
            <a:r>
              <a:rPr lang="en-US" altLang="zh-CN" dirty="0" smtClean="0"/>
              <a:t>/</a:t>
            </a:r>
            <a:endParaRPr lang="en-US" altLang="zh-CN" dirty="0" smtClean="0"/>
          </a:p>
          <a:p>
            <a:pPr lvl="1"/>
            <a:r>
              <a:rPr lang="zh-CN" altLang="en-US" dirty="0" smtClean="0"/>
              <a:t>注意属性的</a:t>
            </a:r>
            <a:r>
              <a:rPr lang="en-US" altLang="zh-CN" dirty="0" smtClean="0"/>
              <a:t>get/set</a:t>
            </a:r>
            <a:r>
              <a:rPr lang="zh-CN" altLang="en-US" dirty="0" smtClean="0"/>
              <a:t>方面</a:t>
            </a:r>
            <a:endParaRPr lang="en-US" altLang="zh-CN" dirty="0" smtClean="0"/>
          </a:p>
          <a:p>
            <a:pPr lvl="1"/>
            <a:r>
              <a:rPr lang="en-US" altLang="zh-CN" b="1" dirty="0"/>
              <a:t>p</a:t>
            </a:r>
            <a:r>
              <a:rPr lang="en-US" altLang="zh-CN" b="1" dirty="0" smtClean="0"/>
              <a:t>latform</a:t>
            </a:r>
            <a:r>
              <a:rPr lang="zh-CN" altLang="en-US" b="1" dirty="0" smtClean="0"/>
              <a:t>跟</a:t>
            </a:r>
            <a:r>
              <a:rPr lang="en-US" altLang="zh-CN" b="1" dirty="0" smtClean="0"/>
              <a:t>vendor</a:t>
            </a:r>
            <a:r>
              <a:rPr lang="zh-CN" altLang="en-US" b="1" dirty="0" smtClean="0"/>
              <a:t>之间</a:t>
            </a:r>
            <a:r>
              <a:rPr lang="en-US" altLang="zh-CN" b="1" dirty="0" smtClean="0"/>
              <a:t>set</a:t>
            </a:r>
            <a:r>
              <a:rPr lang="zh-CN" altLang="en-US" b="1" dirty="0" smtClean="0"/>
              <a:t>需要在</a:t>
            </a:r>
            <a:r>
              <a:rPr lang="en-US" altLang="zh-CN" b="1" dirty="0" err="1" smtClean="0"/>
              <a:t>init.rc</a:t>
            </a:r>
            <a:r>
              <a:rPr lang="zh-CN" altLang="en-US" b="1" dirty="0" smtClean="0"/>
              <a:t>中进行</a:t>
            </a:r>
            <a:r>
              <a:rPr lang="en-US" altLang="zh-CN" b="1" dirty="0" smtClean="0"/>
              <a:t>property</a:t>
            </a:r>
            <a:r>
              <a:rPr lang="zh-CN" altLang="en-US" b="1" dirty="0" smtClean="0"/>
              <a:t>代理中转</a:t>
            </a:r>
            <a:endParaRPr lang="en-US" altLang="zh-CN" b="1" dirty="0" smtClean="0"/>
          </a:p>
          <a:p>
            <a:pPr lvl="1"/>
            <a:r>
              <a:rPr lang="en-US" altLang="zh-CN" dirty="0" smtClean="0"/>
              <a:t>Vendor</a:t>
            </a:r>
            <a:r>
              <a:rPr lang="zh-CN" altLang="en-US" dirty="0" smtClean="0"/>
              <a:t>属性一般带</a:t>
            </a:r>
            <a:r>
              <a:rPr lang="en-US" altLang="zh-CN" dirty="0" smtClean="0"/>
              <a:t>vendor</a:t>
            </a:r>
            <a:r>
              <a:rPr lang="zh-CN" altLang="en-US" dirty="0" smtClean="0"/>
              <a:t>关键字</a:t>
            </a:r>
            <a:r>
              <a:rPr lang="en-US" altLang="zh-CN" dirty="0" smtClean="0"/>
              <a:t>,</a:t>
            </a:r>
            <a:r>
              <a:rPr lang="en-US" altLang="zh-CN" dirty="0" err="1" smtClean="0"/>
              <a:t>ro.vendor</a:t>
            </a:r>
            <a:r>
              <a:rPr lang="en-US" altLang="zh-CN" dirty="0" smtClean="0"/>
              <a:t>.../</a:t>
            </a:r>
            <a:r>
              <a:rPr lang="en-US" altLang="zh-CN" dirty="0" err="1" smtClean="0"/>
              <a:t>persist.vendor</a:t>
            </a:r>
            <a:r>
              <a:rPr lang="en-US" altLang="zh-CN" dirty="0" smtClean="0"/>
              <a:t>.../</a:t>
            </a:r>
            <a:r>
              <a:rPr lang="en-US" altLang="zh-CN" dirty="0" err="1" smtClean="0"/>
              <a:t>sys.vendor</a:t>
            </a:r>
            <a:r>
              <a:rPr lang="en-US" altLang="zh-CN" dirty="0" smtClean="0"/>
              <a:t>/vendor...</a:t>
            </a:r>
            <a:endParaRPr lang="en-US" altLang="zh-CN" dirty="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a:t>SEAndroid</a:t>
            </a:r>
            <a:r>
              <a:rPr lang="en-US" altLang="zh-CN" dirty="0"/>
              <a:t> </a:t>
            </a:r>
            <a:r>
              <a:rPr lang="en-US" altLang="zh-CN" dirty="0" smtClean="0"/>
              <a:t>MLS</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sz="2000" dirty="0"/>
              <a:t>03-17 14:22:17.208  3187  3187 I </a:t>
            </a:r>
            <a:r>
              <a:rPr lang="en-US" altLang="zh-CN" sz="2000" dirty="0" err="1"/>
              <a:t>auditd</a:t>
            </a:r>
            <a:r>
              <a:rPr lang="en-US" altLang="zh-CN" sz="2000" dirty="0"/>
              <a:t>  : type=1400 audit(0.0:2716): </a:t>
            </a:r>
            <a:r>
              <a:rPr lang="en-US" altLang="zh-CN" sz="2000" dirty="0" err="1"/>
              <a:t>avc</a:t>
            </a:r>
            <a:r>
              <a:rPr lang="en-US" altLang="zh-CN" sz="2000" dirty="0"/>
              <a:t>: </a:t>
            </a:r>
            <a:r>
              <a:rPr lang="en-US" altLang="zh-CN" sz="2000" b="1" dirty="0">
                <a:solidFill>
                  <a:srgbClr val="FF0000"/>
                </a:solidFill>
              </a:rPr>
              <a:t>denied</a:t>
            </a:r>
            <a:r>
              <a:rPr lang="en-US" altLang="zh-CN" sz="2000" dirty="0"/>
              <a:t> { </a:t>
            </a:r>
            <a:r>
              <a:rPr lang="en-US" altLang="zh-CN" sz="2000" b="1" dirty="0">
                <a:solidFill>
                  <a:srgbClr val="FF0000"/>
                </a:solidFill>
              </a:rPr>
              <a:t>search</a:t>
            </a:r>
            <a:r>
              <a:rPr lang="en-US" altLang="zh-CN" sz="2000" dirty="0"/>
              <a:t> } for </a:t>
            </a:r>
            <a:r>
              <a:rPr lang="en-US" altLang="zh-CN" sz="2000" dirty="0" err="1"/>
              <a:t>comm</a:t>
            </a:r>
            <a:r>
              <a:rPr lang="en-US" altLang="zh-CN" sz="2000" dirty="0"/>
              <a:t>="</a:t>
            </a:r>
            <a:r>
              <a:rPr lang="en-US" altLang="zh-CN" sz="2000" dirty="0" err="1"/>
              <a:t>IonService_dump</a:t>
            </a:r>
            <a:r>
              <a:rPr lang="en-US" altLang="zh-CN" sz="2000" dirty="0"/>
              <a:t>" name="</a:t>
            </a:r>
            <a:r>
              <a:rPr lang="en-US" altLang="zh-CN" sz="2000" dirty="0" err="1"/>
              <a:t>dma_buf</a:t>
            </a:r>
            <a:r>
              <a:rPr lang="en-US" altLang="zh-CN" sz="2000" dirty="0"/>
              <a:t>" dev="</a:t>
            </a:r>
            <a:r>
              <a:rPr lang="en-US" altLang="zh-CN" sz="2000" dirty="0" err="1"/>
              <a:t>debugfs</a:t>
            </a:r>
            <a:r>
              <a:rPr lang="en-US" altLang="zh-CN" sz="2000" dirty="0"/>
              <a:t>" </a:t>
            </a:r>
            <a:r>
              <a:rPr lang="en-US" altLang="zh-CN" sz="2000" dirty="0" err="1"/>
              <a:t>ino</a:t>
            </a:r>
            <a:r>
              <a:rPr lang="en-US" altLang="zh-CN" sz="2000" dirty="0"/>
              <a:t>=1055 </a:t>
            </a:r>
            <a:r>
              <a:rPr lang="en-US" altLang="zh-CN" sz="2000" b="1" dirty="0" err="1">
                <a:solidFill>
                  <a:srgbClr val="FF0000"/>
                </a:solidFill>
              </a:rPr>
              <a:t>scontext</a:t>
            </a:r>
            <a:r>
              <a:rPr lang="en-US" altLang="zh-CN" sz="2000" b="1" dirty="0">
                <a:solidFill>
                  <a:srgbClr val="FF0000"/>
                </a:solidFill>
              </a:rPr>
              <a:t>=u:r:system_app:s0 </a:t>
            </a:r>
            <a:r>
              <a:rPr lang="en-US" altLang="zh-CN" sz="2000" b="1" dirty="0" err="1">
                <a:solidFill>
                  <a:srgbClr val="FF0000"/>
                </a:solidFill>
              </a:rPr>
              <a:t>tcontext</a:t>
            </a:r>
            <a:r>
              <a:rPr lang="en-US" altLang="zh-CN" sz="2000" b="1" dirty="0">
                <a:solidFill>
                  <a:srgbClr val="FF0000"/>
                </a:solidFill>
              </a:rPr>
              <a:t>=u:object_r:debugfs_dmabuf:s0 </a:t>
            </a:r>
            <a:r>
              <a:rPr lang="en-US" altLang="zh-CN" sz="2000" b="1" dirty="0" err="1">
                <a:solidFill>
                  <a:srgbClr val="FF0000"/>
                </a:solidFill>
              </a:rPr>
              <a:t>tclass</a:t>
            </a:r>
            <a:r>
              <a:rPr lang="en-US" altLang="zh-CN" sz="2000" b="1" dirty="0">
                <a:solidFill>
                  <a:srgbClr val="FF0000"/>
                </a:solidFill>
              </a:rPr>
              <a:t>=</a:t>
            </a:r>
            <a:r>
              <a:rPr lang="en-US" altLang="zh-CN" sz="2000" b="1" dirty="0" err="1">
                <a:solidFill>
                  <a:srgbClr val="FF0000"/>
                </a:solidFill>
              </a:rPr>
              <a:t>dir</a:t>
            </a:r>
            <a:r>
              <a:rPr lang="en-US" altLang="zh-CN" sz="2000" b="1" dirty="0">
                <a:solidFill>
                  <a:srgbClr val="FF0000"/>
                </a:solidFill>
              </a:rPr>
              <a:t> </a:t>
            </a:r>
            <a:r>
              <a:rPr lang="en-US" altLang="zh-CN" sz="2000" dirty="0" smtClean="0"/>
              <a:t>permissive=1</a:t>
            </a:r>
            <a:endParaRPr lang="en-US" altLang="zh-CN" sz="2000" dirty="0" smtClean="0"/>
          </a:p>
          <a:p>
            <a:r>
              <a:rPr lang="en-US" altLang="zh-CN" sz="2000" b="1" dirty="0" smtClean="0"/>
              <a:t>allow </a:t>
            </a:r>
            <a:r>
              <a:rPr lang="en-US" altLang="zh-CN" sz="2000" b="1" dirty="0" err="1" smtClean="0"/>
              <a:t>system_app</a:t>
            </a:r>
            <a:r>
              <a:rPr lang="en-US" altLang="zh-CN" sz="2000" b="1" dirty="0" smtClean="0"/>
              <a:t> </a:t>
            </a:r>
            <a:r>
              <a:rPr lang="en-US" altLang="zh-CN" sz="2000" b="1" dirty="0" err="1" smtClean="0"/>
              <a:t>debugfs_dmabuf:dir</a:t>
            </a:r>
            <a:r>
              <a:rPr lang="en-US" altLang="zh-CN" sz="2000" b="1" dirty="0" smtClean="0"/>
              <a:t> {search}</a:t>
            </a:r>
            <a:endParaRPr lang="en-US" altLang="zh-CN" sz="2000" b="1" dirty="0" smtClean="0"/>
          </a:p>
          <a:p>
            <a:r>
              <a:rPr lang="zh-CN" altLang="en-US" sz="2000" dirty="0" smtClean="0"/>
              <a:t>如果依然不生效，需要考虑</a:t>
            </a:r>
            <a:r>
              <a:rPr lang="en-US" altLang="zh-CN" sz="2000" b="1" dirty="0" smtClean="0"/>
              <a:t>MLS</a:t>
            </a:r>
            <a:r>
              <a:rPr lang="zh-CN" altLang="en-US" sz="2000" b="1" dirty="0" smtClean="0"/>
              <a:t>中的</a:t>
            </a:r>
            <a:r>
              <a:rPr lang="en-US" altLang="zh-CN" sz="2100" b="1" dirty="0" err="1"/>
              <a:t>user:role:type:sensitivity</a:t>
            </a:r>
            <a:r>
              <a:rPr lang="en-US" altLang="zh-CN" sz="2100" b="1" dirty="0"/>
              <a:t>[:category,...]- sensitivity [:category</a:t>
            </a:r>
            <a:r>
              <a:rPr lang="en-US" altLang="zh-CN" sz="2100" b="1" dirty="0" smtClean="0"/>
              <a:t>,...]</a:t>
            </a:r>
            <a:r>
              <a:rPr lang="zh-CN" altLang="en-US" sz="2000" b="1" dirty="0" smtClean="0"/>
              <a:t>限制</a:t>
            </a:r>
            <a:endParaRPr lang="en-US" altLang="zh-CN" sz="2000" b="1" dirty="0" smtClean="0"/>
          </a:p>
          <a:p>
            <a:pPr lvl="1"/>
            <a:r>
              <a:rPr lang="en-US" altLang="zh-CN" sz="1600" dirty="0" smtClean="0"/>
              <a:t>u1</a:t>
            </a:r>
            <a:r>
              <a:rPr lang="zh-CN" altLang="en-US" sz="1600" dirty="0" smtClean="0"/>
              <a:t>，</a:t>
            </a:r>
            <a:r>
              <a:rPr lang="en-US" altLang="zh-CN" sz="1600" dirty="0" smtClean="0"/>
              <a:t>u2</a:t>
            </a:r>
            <a:r>
              <a:rPr lang="zh-CN" altLang="en-US" sz="1600" dirty="0"/>
              <a:t>：分别表示 </a:t>
            </a:r>
            <a:r>
              <a:rPr lang="en-US" altLang="zh-CN" sz="1600" dirty="0"/>
              <a:t>source </a:t>
            </a:r>
            <a:r>
              <a:rPr lang="zh-CN" altLang="en-US" sz="1600" dirty="0"/>
              <a:t>和 </a:t>
            </a:r>
            <a:r>
              <a:rPr lang="en-US" altLang="zh-CN" sz="1600" dirty="0"/>
              <a:t>target </a:t>
            </a:r>
            <a:r>
              <a:rPr lang="zh-CN" altLang="en-US" sz="1600" dirty="0"/>
              <a:t>的 </a:t>
            </a:r>
            <a:r>
              <a:rPr lang="en-US" altLang="zh-CN" sz="1600" b="1" dirty="0">
                <a:solidFill>
                  <a:srgbClr val="FF0000"/>
                </a:solidFill>
              </a:rPr>
              <a:t>user</a:t>
            </a:r>
            <a:r>
              <a:rPr lang="zh-CN" altLang="en-US" sz="1600" dirty="0" smtClean="0"/>
              <a:t>。</a:t>
            </a:r>
            <a:endParaRPr lang="en-US" altLang="zh-CN" sz="1600" dirty="0" smtClean="0"/>
          </a:p>
          <a:p>
            <a:pPr lvl="1"/>
            <a:r>
              <a:rPr lang="en-US" altLang="zh-CN" sz="1600" dirty="0" smtClean="0"/>
              <a:t>r1</a:t>
            </a:r>
            <a:r>
              <a:rPr lang="zh-CN" altLang="en-US" sz="1600" dirty="0"/>
              <a:t>，</a:t>
            </a:r>
            <a:r>
              <a:rPr lang="en-US" altLang="zh-CN" sz="1600" dirty="0"/>
              <a:t>r2</a:t>
            </a:r>
            <a:r>
              <a:rPr lang="zh-CN" altLang="en-US" sz="1600" dirty="0"/>
              <a:t>：分别表示 </a:t>
            </a:r>
            <a:r>
              <a:rPr lang="en-US" altLang="zh-CN" sz="1600" dirty="0"/>
              <a:t>source </a:t>
            </a:r>
            <a:r>
              <a:rPr lang="zh-CN" altLang="en-US" sz="1600" dirty="0"/>
              <a:t>和 </a:t>
            </a:r>
            <a:r>
              <a:rPr lang="en-US" altLang="zh-CN" sz="1600" dirty="0"/>
              <a:t>target </a:t>
            </a:r>
            <a:r>
              <a:rPr lang="zh-CN" altLang="en-US" sz="1600" dirty="0"/>
              <a:t>的 </a:t>
            </a:r>
            <a:r>
              <a:rPr lang="en-US" altLang="zh-CN" sz="1600" dirty="0" smtClean="0"/>
              <a:t>role</a:t>
            </a:r>
            <a:r>
              <a:rPr lang="zh-CN" altLang="en-US" sz="1600" dirty="0"/>
              <a:t>，</a:t>
            </a:r>
            <a:r>
              <a:rPr lang="zh-CN" altLang="en-US" sz="1600" dirty="0" smtClean="0"/>
              <a:t>比如 </a:t>
            </a:r>
            <a:r>
              <a:rPr lang="en-US" altLang="zh-CN" sz="1600" b="1" dirty="0" err="1" smtClean="0">
                <a:solidFill>
                  <a:srgbClr val="FF0000"/>
                </a:solidFill>
              </a:rPr>
              <a:t>object_r</a:t>
            </a:r>
            <a:endParaRPr lang="en-US" altLang="zh-CN" sz="1600" b="1" dirty="0" smtClean="0">
              <a:solidFill>
                <a:srgbClr val="FF0000"/>
              </a:solidFill>
            </a:endParaRPr>
          </a:p>
          <a:p>
            <a:pPr lvl="1"/>
            <a:r>
              <a:rPr lang="en-US" altLang="zh-CN" sz="1600" dirty="0" smtClean="0"/>
              <a:t>t1</a:t>
            </a:r>
            <a:r>
              <a:rPr lang="zh-CN" altLang="en-US" sz="1600" dirty="0"/>
              <a:t>，</a:t>
            </a:r>
            <a:r>
              <a:rPr lang="en-US" altLang="zh-CN" sz="1600" dirty="0"/>
              <a:t>t2</a:t>
            </a:r>
            <a:r>
              <a:rPr lang="zh-CN" altLang="en-US" sz="1600" dirty="0"/>
              <a:t>：分别表示 </a:t>
            </a:r>
            <a:r>
              <a:rPr lang="en-US" altLang="zh-CN" sz="1600" dirty="0"/>
              <a:t>source </a:t>
            </a:r>
            <a:r>
              <a:rPr lang="zh-CN" altLang="en-US" sz="1600" dirty="0"/>
              <a:t>和 </a:t>
            </a:r>
            <a:r>
              <a:rPr lang="en-US" altLang="zh-CN" sz="1600" dirty="0"/>
              <a:t>target </a:t>
            </a:r>
            <a:r>
              <a:rPr lang="zh-CN" altLang="en-US" sz="1600" dirty="0"/>
              <a:t>的 </a:t>
            </a:r>
            <a:r>
              <a:rPr lang="en-US" altLang="zh-CN" sz="1600" dirty="0"/>
              <a:t>type</a:t>
            </a:r>
            <a:r>
              <a:rPr lang="zh-CN" altLang="en-US" sz="1600" dirty="0"/>
              <a:t>，即对象的类型。比如 </a:t>
            </a:r>
            <a:r>
              <a:rPr lang="en-US" altLang="zh-CN" sz="1600" b="1" dirty="0" err="1">
                <a:solidFill>
                  <a:srgbClr val="FF0000"/>
                </a:solidFill>
              </a:rPr>
              <a:t>system_app</a:t>
            </a:r>
            <a:r>
              <a:rPr lang="zh-CN" altLang="en-US" sz="1600" dirty="0"/>
              <a:t>，</a:t>
            </a:r>
            <a:r>
              <a:rPr lang="en-US" altLang="zh-CN" sz="1600" b="1" dirty="0" err="1">
                <a:solidFill>
                  <a:srgbClr val="FF0000"/>
                </a:solidFill>
              </a:rPr>
              <a:t>untrusted_app</a:t>
            </a:r>
            <a:r>
              <a:rPr lang="en-US" altLang="zh-CN" sz="1600" dirty="0"/>
              <a:t> </a:t>
            </a:r>
            <a:r>
              <a:rPr lang="zh-CN" altLang="en-US" sz="1600" dirty="0" smtClean="0"/>
              <a:t>等</a:t>
            </a:r>
            <a:endParaRPr lang="en-US" altLang="zh-CN" sz="1600" dirty="0" smtClean="0"/>
          </a:p>
          <a:p>
            <a:pPr lvl="1"/>
            <a:r>
              <a:rPr lang="en-US" altLang="zh-CN" sz="1600" dirty="0" smtClean="0"/>
              <a:t>l1/hl</a:t>
            </a:r>
            <a:r>
              <a:rPr lang="zh-CN" altLang="en-US" sz="1600" dirty="0" smtClean="0"/>
              <a:t>，</a:t>
            </a:r>
            <a:r>
              <a:rPr lang="en-US" altLang="zh-CN" sz="1600" dirty="0" smtClean="0"/>
              <a:t>l2/h2</a:t>
            </a:r>
            <a:r>
              <a:rPr lang="zh-CN" altLang="en-US" sz="1600" dirty="0" smtClean="0"/>
              <a:t>：</a:t>
            </a:r>
            <a:r>
              <a:rPr lang="zh-CN" altLang="en-US" sz="1600" dirty="0"/>
              <a:t>分别表示 </a:t>
            </a:r>
            <a:r>
              <a:rPr lang="en-US" altLang="zh-CN" sz="1600" dirty="0"/>
              <a:t>source </a:t>
            </a:r>
            <a:r>
              <a:rPr lang="zh-CN" altLang="en-US" sz="1600" dirty="0"/>
              <a:t>和 </a:t>
            </a:r>
            <a:r>
              <a:rPr lang="en-US" altLang="zh-CN" sz="1600" dirty="0"/>
              <a:t>target </a:t>
            </a:r>
            <a:r>
              <a:rPr lang="zh-CN" altLang="en-US" sz="1600" dirty="0"/>
              <a:t>的 </a:t>
            </a:r>
            <a:r>
              <a:rPr lang="en-US" altLang="zh-CN" sz="1600" dirty="0"/>
              <a:t>level</a:t>
            </a:r>
            <a:r>
              <a:rPr lang="zh-CN" altLang="en-US" sz="1600" dirty="0"/>
              <a:t>，即 </a:t>
            </a:r>
            <a:r>
              <a:rPr lang="en-US" altLang="zh-CN" sz="1600" dirty="0" err="1"/>
              <a:t>selinux</a:t>
            </a:r>
            <a:r>
              <a:rPr lang="en-US" altLang="zh-CN" sz="1600" dirty="0"/>
              <a:t> </a:t>
            </a:r>
            <a:r>
              <a:rPr lang="zh-CN" altLang="en-US" sz="1600" dirty="0"/>
              <a:t>等级，由 </a:t>
            </a:r>
            <a:r>
              <a:rPr lang="en-US" altLang="zh-CN" sz="1600" dirty="0"/>
              <a:t>sensitive </a:t>
            </a:r>
            <a:r>
              <a:rPr lang="zh-CN" altLang="en-US" sz="1600" dirty="0"/>
              <a:t>和 </a:t>
            </a:r>
            <a:r>
              <a:rPr lang="en-US" altLang="zh-CN" sz="1600" dirty="0"/>
              <a:t>category </a:t>
            </a:r>
            <a:r>
              <a:rPr lang="zh-CN" altLang="en-US" sz="1600" dirty="0"/>
              <a:t>组成。比如 </a:t>
            </a:r>
            <a:r>
              <a:rPr lang="en-US" altLang="zh-CN" sz="1600" b="1" dirty="0">
                <a:solidFill>
                  <a:srgbClr val="FF0000"/>
                </a:solidFill>
              </a:rPr>
              <a:t>s0:c512,c768</a:t>
            </a:r>
            <a:r>
              <a:rPr lang="zh-CN" altLang="en-US" sz="1600" dirty="0"/>
              <a:t>，</a:t>
            </a:r>
            <a:r>
              <a:rPr lang="en-US" altLang="zh-CN" sz="1600" dirty="0"/>
              <a:t>s0 </a:t>
            </a:r>
            <a:r>
              <a:rPr lang="zh-CN" altLang="en-US" sz="1600" dirty="0"/>
              <a:t>表示 </a:t>
            </a:r>
            <a:r>
              <a:rPr lang="en-US" altLang="zh-CN" sz="1600" dirty="0"/>
              <a:t>sensitive</a:t>
            </a:r>
            <a:r>
              <a:rPr lang="zh-CN" altLang="en-US" sz="1600" dirty="0"/>
              <a:t>，</a:t>
            </a:r>
            <a:r>
              <a:rPr lang="en-US" altLang="zh-CN" sz="1600" dirty="0"/>
              <a:t>c512,c768 </a:t>
            </a:r>
            <a:r>
              <a:rPr lang="zh-CN" altLang="en-US" sz="1600" dirty="0"/>
              <a:t>表示 </a:t>
            </a:r>
            <a:r>
              <a:rPr lang="en-US" altLang="zh-CN" sz="1600" dirty="0"/>
              <a:t>category</a:t>
            </a:r>
            <a:r>
              <a:rPr lang="zh-CN" altLang="en-US" sz="1600" dirty="0"/>
              <a:t>。</a:t>
            </a:r>
            <a:endParaRPr lang="zh-CN" altLang="en-US" sz="1600" dirty="0"/>
          </a:p>
          <a:p>
            <a:pPr lvl="1"/>
            <a:r>
              <a:rPr lang="en-US" altLang="zh-CN" b="1" dirty="0" err="1" smtClean="0"/>
              <a:t>mlstrustedsubject</a:t>
            </a:r>
            <a:endParaRPr lang="en-US" altLang="zh-CN" b="1" dirty="0" smtClean="0"/>
          </a:p>
          <a:p>
            <a:pPr lvl="2"/>
            <a:r>
              <a:rPr lang="zh-CN" altLang="en-US" sz="1600" dirty="0"/>
              <a:t>一般是指进程类型</a:t>
            </a:r>
            <a:endParaRPr lang="en-US" altLang="zh-CN" sz="1600" dirty="0"/>
          </a:p>
          <a:p>
            <a:pPr lvl="2"/>
            <a:r>
              <a:rPr lang="en-US" altLang="zh-CN" sz="1600" dirty="0"/>
              <a:t>type </a:t>
            </a:r>
            <a:r>
              <a:rPr lang="en-US" altLang="zh-CN" sz="1600" dirty="0" err="1"/>
              <a:t>XXX_app</a:t>
            </a:r>
            <a:r>
              <a:rPr lang="en-US" altLang="zh-CN" sz="1600" dirty="0"/>
              <a:t>, domain, </a:t>
            </a:r>
            <a:r>
              <a:rPr lang="en-US" altLang="zh-CN" sz="1600" b="1" dirty="0" err="1">
                <a:solidFill>
                  <a:srgbClr val="FF0000"/>
                </a:solidFill>
              </a:rPr>
              <a:t>mlstrustedsubject</a:t>
            </a:r>
            <a:r>
              <a:rPr lang="en-US" altLang="zh-CN" sz="1600" dirty="0"/>
              <a:t>; </a:t>
            </a:r>
            <a:endParaRPr lang="en-US" altLang="zh-CN" sz="1600" dirty="0"/>
          </a:p>
          <a:p>
            <a:pPr lvl="1"/>
            <a:r>
              <a:rPr lang="en-US" altLang="zh-CN" b="1" dirty="0" err="1" smtClean="0"/>
              <a:t>mlstrustedobject</a:t>
            </a:r>
            <a:endParaRPr lang="en-US" altLang="zh-CN" b="1" dirty="0" smtClean="0"/>
          </a:p>
          <a:p>
            <a:pPr lvl="2"/>
            <a:r>
              <a:rPr lang="zh-CN" altLang="en-US" sz="1600" dirty="0"/>
              <a:t>一般是指文件类型</a:t>
            </a:r>
            <a:endParaRPr lang="en-US" altLang="zh-CN" sz="1600" dirty="0"/>
          </a:p>
          <a:p>
            <a:pPr lvl="2"/>
            <a:r>
              <a:rPr lang="en-US" altLang="zh-CN" sz="1600" dirty="0"/>
              <a:t>type </a:t>
            </a:r>
            <a:r>
              <a:rPr lang="en-US" altLang="zh-CN" sz="1600" dirty="0" err="1"/>
              <a:t>binder_device</a:t>
            </a:r>
            <a:r>
              <a:rPr lang="en-US" altLang="zh-CN" sz="1600" dirty="0"/>
              <a:t>, </a:t>
            </a:r>
            <a:r>
              <a:rPr lang="en-US" altLang="zh-CN" sz="1600" dirty="0" err="1"/>
              <a:t>dev_type</a:t>
            </a:r>
            <a:r>
              <a:rPr lang="en-US" altLang="zh-CN" sz="1600" dirty="0"/>
              <a:t>, </a:t>
            </a:r>
            <a:r>
              <a:rPr lang="en-US" altLang="zh-CN" sz="1600" b="1" dirty="0" err="1">
                <a:solidFill>
                  <a:srgbClr val="FF0000"/>
                </a:solidFill>
              </a:rPr>
              <a:t>mlstrustedobject</a:t>
            </a:r>
            <a:r>
              <a:rPr lang="en-US" altLang="zh-CN" sz="1600" dirty="0"/>
              <a:t>;</a:t>
            </a:r>
            <a:endParaRPr lang="en-US" altLang="zh-CN" sz="1600" dirty="0"/>
          </a:p>
        </p:txBody>
      </p:sp>
      <p:pic>
        <p:nvPicPr>
          <p:cNvPr id="4" name="图片 3"/>
          <p:cNvPicPr>
            <a:picLocks noChangeAspect="1"/>
          </p:cNvPicPr>
          <p:nvPr/>
        </p:nvPicPr>
        <p:blipFill>
          <a:blip r:embed="rId1"/>
          <a:stretch>
            <a:fillRect/>
          </a:stretch>
        </p:blipFill>
        <p:spPr>
          <a:xfrm>
            <a:off x="6067687" y="4912822"/>
            <a:ext cx="6124313" cy="1945178"/>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SEAndroid</a:t>
            </a:r>
            <a:r>
              <a:rPr lang="en-US" altLang="zh-CN" dirty="0" smtClean="0"/>
              <a:t> MLS</a:t>
            </a:r>
            <a:endParaRPr lang="zh-CN" altLang="en-US" dirty="0"/>
          </a:p>
        </p:txBody>
      </p:sp>
      <p:sp>
        <p:nvSpPr>
          <p:cNvPr id="3" name="内容占位符 2"/>
          <p:cNvSpPr>
            <a:spLocks noGrp="1"/>
          </p:cNvSpPr>
          <p:nvPr>
            <p:ph idx="1"/>
          </p:nvPr>
        </p:nvSpPr>
        <p:spPr/>
        <p:txBody>
          <a:bodyPr>
            <a:normAutofit fontScale="40000" lnSpcReduction="20000"/>
          </a:bodyPr>
          <a:lstStyle/>
          <a:p>
            <a:r>
              <a:rPr lang="en-US" altLang="zh-CN" dirty="0" err="1"/>
              <a:t>m</a:t>
            </a:r>
            <a:r>
              <a:rPr lang="en-US" altLang="zh-CN" dirty="0" err="1" smtClean="0"/>
              <a:t>lstrustedsubject</a:t>
            </a:r>
            <a:endParaRPr lang="en-US" altLang="zh-CN" dirty="0" smtClean="0"/>
          </a:p>
          <a:p>
            <a:pPr lvl="1"/>
            <a:r>
              <a:rPr lang="en-US" altLang="zh-CN" dirty="0" err="1" smtClean="0"/>
              <a:t>system_app.te</a:t>
            </a:r>
            <a:r>
              <a:rPr lang="en-US" altLang="zh-CN" dirty="0" smtClean="0"/>
              <a:t>:</a:t>
            </a:r>
            <a:endParaRPr lang="en-US" altLang="zh-CN" dirty="0" smtClean="0"/>
          </a:p>
          <a:p>
            <a:pPr lvl="2"/>
            <a:r>
              <a:rPr lang="en-US" altLang="zh-CN" dirty="0" err="1" smtClean="0"/>
              <a:t>typeattribute</a:t>
            </a:r>
            <a:r>
              <a:rPr lang="en-US" altLang="zh-CN" dirty="0" smtClean="0"/>
              <a:t> </a:t>
            </a:r>
            <a:r>
              <a:rPr lang="en-US" altLang="zh-CN" dirty="0" err="1"/>
              <a:t>system_app</a:t>
            </a:r>
            <a:r>
              <a:rPr lang="en-US" altLang="zh-CN" dirty="0"/>
              <a:t> </a:t>
            </a:r>
            <a:r>
              <a:rPr lang="en-US" altLang="zh-CN" dirty="0" err="1"/>
              <a:t>coredomain</a:t>
            </a:r>
            <a:r>
              <a:rPr lang="en-US" altLang="zh-CN" dirty="0"/>
              <a:t>, </a:t>
            </a:r>
            <a:r>
              <a:rPr lang="en-US" altLang="zh-CN" b="1" dirty="0" err="1"/>
              <a:t>mlstrustedsubject</a:t>
            </a:r>
            <a:r>
              <a:rPr lang="en-US" altLang="zh-CN" dirty="0" smtClean="0"/>
              <a:t>;</a:t>
            </a:r>
            <a:endParaRPr lang="en-US" altLang="zh-CN" dirty="0" smtClean="0"/>
          </a:p>
          <a:p>
            <a:pPr lvl="1"/>
            <a:r>
              <a:rPr lang="en-US" altLang="zh-CN" dirty="0" err="1"/>
              <a:t>zygote.te</a:t>
            </a:r>
            <a:r>
              <a:rPr lang="en-US" altLang="zh-CN" dirty="0" smtClean="0"/>
              <a:t>:</a:t>
            </a:r>
            <a:endParaRPr lang="en-US" altLang="zh-CN" dirty="0" smtClean="0"/>
          </a:p>
          <a:p>
            <a:pPr lvl="2"/>
            <a:r>
              <a:rPr lang="en-US" altLang="zh-CN" dirty="0" err="1" smtClean="0"/>
              <a:t>typeattribute</a:t>
            </a:r>
            <a:r>
              <a:rPr lang="en-US" altLang="zh-CN" dirty="0" smtClean="0"/>
              <a:t> </a:t>
            </a:r>
            <a:r>
              <a:rPr lang="en-US" altLang="zh-CN" dirty="0"/>
              <a:t>zygote </a:t>
            </a:r>
            <a:r>
              <a:rPr lang="en-US" altLang="zh-CN" b="1" dirty="0" err="1"/>
              <a:t>mlstrustedsubject</a:t>
            </a:r>
            <a:r>
              <a:rPr lang="en-US" altLang="zh-CN" dirty="0" smtClean="0"/>
              <a:t>;</a:t>
            </a:r>
            <a:endParaRPr lang="en-US" altLang="zh-CN" dirty="0" smtClean="0"/>
          </a:p>
          <a:p>
            <a:pPr lvl="1"/>
            <a:r>
              <a:rPr lang="en-US" altLang="zh-CN" dirty="0" err="1"/>
              <a:t>system_server.te</a:t>
            </a:r>
            <a:r>
              <a:rPr lang="en-US" altLang="zh-CN" dirty="0" smtClean="0"/>
              <a:t>:</a:t>
            </a:r>
            <a:endParaRPr lang="en-US" altLang="zh-CN" dirty="0" smtClean="0"/>
          </a:p>
          <a:p>
            <a:pPr lvl="2"/>
            <a:r>
              <a:rPr lang="en-US" altLang="zh-CN" dirty="0" err="1" smtClean="0"/>
              <a:t>typeattribute</a:t>
            </a:r>
            <a:r>
              <a:rPr lang="en-US" altLang="zh-CN" dirty="0" smtClean="0"/>
              <a:t> </a:t>
            </a:r>
            <a:r>
              <a:rPr lang="en-US" altLang="zh-CN" dirty="0" err="1"/>
              <a:t>system_server</a:t>
            </a:r>
            <a:r>
              <a:rPr lang="en-US" altLang="zh-CN" dirty="0"/>
              <a:t> </a:t>
            </a:r>
            <a:r>
              <a:rPr lang="en-US" altLang="zh-CN" b="1" dirty="0" err="1"/>
              <a:t>mlstrustedsubject</a:t>
            </a:r>
            <a:r>
              <a:rPr lang="en-US" altLang="zh-CN" dirty="0" smtClean="0"/>
              <a:t>;</a:t>
            </a:r>
            <a:endParaRPr lang="en-US" altLang="zh-CN" dirty="0" smtClean="0"/>
          </a:p>
          <a:p>
            <a:pPr lvl="1"/>
            <a:r>
              <a:rPr lang="en-US" altLang="zh-CN" dirty="0" err="1"/>
              <a:t>installd.te</a:t>
            </a:r>
            <a:r>
              <a:rPr lang="en-US" altLang="zh-CN" dirty="0" smtClean="0"/>
              <a:t>:</a:t>
            </a:r>
            <a:endParaRPr lang="en-US" altLang="zh-CN" dirty="0" smtClean="0"/>
          </a:p>
          <a:p>
            <a:pPr lvl="2"/>
            <a:r>
              <a:rPr lang="en-US" altLang="zh-CN" dirty="0" err="1" smtClean="0"/>
              <a:t>typeattribute</a:t>
            </a:r>
            <a:r>
              <a:rPr lang="en-US" altLang="zh-CN" dirty="0" smtClean="0"/>
              <a:t> </a:t>
            </a:r>
            <a:r>
              <a:rPr lang="en-US" altLang="zh-CN" dirty="0" err="1"/>
              <a:t>installd</a:t>
            </a:r>
            <a:r>
              <a:rPr lang="en-US" altLang="zh-CN" dirty="0"/>
              <a:t> </a:t>
            </a:r>
            <a:r>
              <a:rPr lang="en-US" altLang="zh-CN" b="1" dirty="0" err="1"/>
              <a:t>mlstrustedsubject</a:t>
            </a:r>
            <a:r>
              <a:rPr lang="en-US" altLang="zh-CN" dirty="0" smtClean="0"/>
              <a:t>;</a:t>
            </a:r>
            <a:endParaRPr lang="en-US" altLang="zh-CN" dirty="0" smtClean="0"/>
          </a:p>
          <a:p>
            <a:pPr lvl="1"/>
            <a:r>
              <a:rPr lang="en-US" altLang="zh-CN" dirty="0" err="1"/>
              <a:t>vold.te</a:t>
            </a:r>
            <a:r>
              <a:rPr lang="en-US" altLang="zh-CN" dirty="0" smtClean="0"/>
              <a:t>:</a:t>
            </a:r>
            <a:endParaRPr lang="en-US" altLang="zh-CN" dirty="0" smtClean="0"/>
          </a:p>
          <a:p>
            <a:pPr lvl="2"/>
            <a:r>
              <a:rPr lang="en-US" altLang="zh-CN" dirty="0" err="1" smtClean="0"/>
              <a:t>typeattribute</a:t>
            </a:r>
            <a:r>
              <a:rPr lang="en-US" altLang="zh-CN" dirty="0" smtClean="0"/>
              <a:t> </a:t>
            </a:r>
            <a:r>
              <a:rPr lang="en-US" altLang="zh-CN" dirty="0" err="1"/>
              <a:t>vold</a:t>
            </a:r>
            <a:r>
              <a:rPr lang="en-US" altLang="zh-CN" dirty="0"/>
              <a:t> </a:t>
            </a:r>
            <a:r>
              <a:rPr lang="en-US" altLang="zh-CN" b="1" dirty="0" err="1"/>
              <a:t>mlstrustedsubject</a:t>
            </a:r>
            <a:r>
              <a:rPr lang="en-US" altLang="zh-CN" dirty="0" smtClean="0"/>
              <a:t>;</a:t>
            </a:r>
            <a:endParaRPr lang="en-US" altLang="zh-CN" dirty="0" smtClean="0"/>
          </a:p>
          <a:p>
            <a:pPr lvl="1"/>
            <a:r>
              <a:rPr lang="en-US" altLang="zh-CN" dirty="0" err="1"/>
              <a:t>init.te</a:t>
            </a:r>
            <a:r>
              <a:rPr lang="en-US" altLang="zh-CN" dirty="0" smtClean="0"/>
              <a:t>:</a:t>
            </a:r>
            <a:endParaRPr lang="en-US" altLang="zh-CN" dirty="0" smtClean="0"/>
          </a:p>
          <a:p>
            <a:pPr lvl="2"/>
            <a:r>
              <a:rPr lang="en-US" altLang="zh-CN" dirty="0" smtClean="0"/>
              <a:t>type </a:t>
            </a:r>
            <a:r>
              <a:rPr lang="en-US" altLang="zh-CN" dirty="0" err="1"/>
              <a:t>init</a:t>
            </a:r>
            <a:r>
              <a:rPr lang="en-US" altLang="zh-CN" dirty="0"/>
              <a:t>, domain, </a:t>
            </a:r>
            <a:r>
              <a:rPr lang="en-US" altLang="zh-CN" b="1" dirty="0" err="1"/>
              <a:t>mlstrustedsubject</a:t>
            </a:r>
            <a:r>
              <a:rPr lang="en-US" altLang="zh-CN" dirty="0" smtClean="0"/>
              <a:t>;</a:t>
            </a:r>
            <a:endParaRPr lang="en-US" altLang="zh-CN" dirty="0" smtClean="0"/>
          </a:p>
          <a:p>
            <a:pPr lvl="1"/>
            <a:r>
              <a:rPr lang="en-US" altLang="zh-CN" dirty="0" err="1"/>
              <a:t>kernel.te</a:t>
            </a:r>
            <a:r>
              <a:rPr lang="en-US" altLang="zh-CN" dirty="0" smtClean="0"/>
              <a:t>:</a:t>
            </a:r>
            <a:endParaRPr lang="en-US" altLang="zh-CN" dirty="0" smtClean="0"/>
          </a:p>
          <a:p>
            <a:pPr lvl="2"/>
            <a:r>
              <a:rPr lang="en-US" altLang="zh-CN" dirty="0" smtClean="0"/>
              <a:t>type </a:t>
            </a:r>
            <a:r>
              <a:rPr lang="en-US" altLang="zh-CN" dirty="0"/>
              <a:t>kernel, domain, </a:t>
            </a:r>
            <a:r>
              <a:rPr lang="en-US" altLang="zh-CN" b="1" dirty="0" err="1"/>
              <a:t>mlstrustedsubject</a:t>
            </a:r>
            <a:r>
              <a:rPr lang="en-US" altLang="zh-CN" dirty="0"/>
              <a:t>;</a:t>
            </a:r>
            <a:endParaRPr lang="en-US" altLang="zh-CN" dirty="0"/>
          </a:p>
          <a:p>
            <a:pPr lvl="1"/>
            <a:r>
              <a:rPr lang="en-US" altLang="zh-CN" dirty="0" err="1"/>
              <a:t>servicemanager.te</a:t>
            </a:r>
            <a:r>
              <a:rPr lang="en-US" altLang="zh-CN" dirty="0" smtClean="0"/>
              <a:t>:</a:t>
            </a:r>
            <a:endParaRPr lang="en-US" altLang="zh-CN" dirty="0" smtClean="0"/>
          </a:p>
          <a:p>
            <a:pPr lvl="2"/>
            <a:r>
              <a:rPr lang="en-US" altLang="zh-CN" dirty="0" smtClean="0"/>
              <a:t>type </a:t>
            </a:r>
            <a:r>
              <a:rPr lang="en-US" altLang="zh-CN" dirty="0" err="1"/>
              <a:t>servicemanager</a:t>
            </a:r>
            <a:r>
              <a:rPr lang="en-US" altLang="zh-CN" dirty="0"/>
              <a:t>, domain, </a:t>
            </a:r>
            <a:r>
              <a:rPr lang="en-US" altLang="zh-CN" b="1" dirty="0" err="1"/>
              <a:t>mlstrustedsubject</a:t>
            </a:r>
            <a:r>
              <a:rPr lang="en-US" altLang="zh-CN" dirty="0"/>
              <a:t>;</a:t>
            </a:r>
            <a:endParaRPr lang="en-US" altLang="zh-CN" dirty="0"/>
          </a:p>
          <a:p>
            <a:pPr lvl="1"/>
            <a:r>
              <a:rPr lang="en-US" altLang="zh-CN" dirty="0" err="1"/>
              <a:t>traced_probes.te</a:t>
            </a:r>
            <a:r>
              <a:rPr lang="en-US" altLang="zh-CN" dirty="0" smtClean="0"/>
              <a:t>:</a:t>
            </a:r>
            <a:endParaRPr lang="en-US" altLang="zh-CN" dirty="0" smtClean="0"/>
          </a:p>
          <a:p>
            <a:pPr lvl="2"/>
            <a:r>
              <a:rPr lang="en-US" altLang="zh-CN" dirty="0" smtClean="0"/>
              <a:t>type </a:t>
            </a:r>
            <a:r>
              <a:rPr lang="en-US" altLang="zh-CN" dirty="0" err="1"/>
              <a:t>traced_probes</a:t>
            </a:r>
            <a:r>
              <a:rPr lang="en-US" altLang="zh-CN" dirty="0"/>
              <a:t>, domain, </a:t>
            </a:r>
            <a:r>
              <a:rPr lang="en-US" altLang="zh-CN" dirty="0" err="1"/>
              <a:t>coredomain</a:t>
            </a:r>
            <a:r>
              <a:rPr lang="en-US" altLang="zh-CN" dirty="0"/>
              <a:t>, </a:t>
            </a:r>
            <a:r>
              <a:rPr lang="en-US" altLang="zh-CN" b="1" dirty="0" err="1"/>
              <a:t>mlstrustedsubject</a:t>
            </a:r>
            <a:r>
              <a:rPr lang="en-US" altLang="zh-CN" dirty="0" smtClean="0"/>
              <a:t>;</a:t>
            </a:r>
            <a:endParaRPr lang="en-US" altLang="zh-CN" dirty="0" smtClean="0"/>
          </a:p>
          <a:p>
            <a:pPr lvl="1"/>
            <a:r>
              <a:rPr lang="en-US" altLang="zh-CN" dirty="0" err="1"/>
              <a:t>hwservicemanager.te</a:t>
            </a:r>
            <a:r>
              <a:rPr lang="en-US" altLang="zh-CN" dirty="0" smtClean="0"/>
              <a:t>:</a:t>
            </a:r>
            <a:endParaRPr lang="en-US" altLang="zh-CN" dirty="0" smtClean="0"/>
          </a:p>
          <a:p>
            <a:pPr lvl="2"/>
            <a:r>
              <a:rPr lang="en-US" altLang="zh-CN" dirty="0" smtClean="0"/>
              <a:t>type </a:t>
            </a:r>
            <a:r>
              <a:rPr lang="en-US" altLang="zh-CN" dirty="0" err="1" smtClean="0"/>
              <a:t>hwservicemanager</a:t>
            </a:r>
            <a:r>
              <a:rPr lang="en-US" altLang="zh-CN" dirty="0" smtClean="0"/>
              <a:t>, domain, </a:t>
            </a:r>
            <a:r>
              <a:rPr lang="en-US" altLang="zh-CN" b="1" dirty="0" err="1" smtClean="0"/>
              <a:t>mlstrustedsubject</a:t>
            </a:r>
            <a:r>
              <a:rPr lang="en-US" altLang="zh-CN" dirty="0" smtClean="0"/>
              <a:t>;</a:t>
            </a:r>
            <a:endParaRPr lang="en-US" altLang="zh-CN" dirty="0" smtClean="0"/>
          </a:p>
          <a:p>
            <a:pPr lvl="1"/>
            <a:r>
              <a:rPr lang="en-US" altLang="zh-CN" dirty="0" smtClean="0"/>
              <a:t>...</a:t>
            </a:r>
            <a:endParaRPr lang="en-US" altLang="zh-CN" dirty="0" smtClean="0"/>
          </a:p>
          <a:p>
            <a:r>
              <a:rPr lang="en-US" altLang="zh-CN" dirty="0" err="1" smtClean="0"/>
              <a:t>Mlstrustedobject</a:t>
            </a:r>
            <a:endParaRPr lang="en-US" altLang="zh-CN" dirty="0" smtClean="0"/>
          </a:p>
          <a:p>
            <a:pPr lvl="1"/>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SEAndroid</a:t>
            </a:r>
            <a:r>
              <a:rPr lang="en-US" altLang="zh-CN" dirty="0" smtClean="0"/>
              <a:t> MLS</a:t>
            </a:r>
            <a:endParaRPr lang="zh-CN" altLang="en-US" dirty="0"/>
          </a:p>
        </p:txBody>
      </p:sp>
      <p:sp>
        <p:nvSpPr>
          <p:cNvPr id="3" name="内容占位符 2"/>
          <p:cNvSpPr>
            <a:spLocks noGrp="1"/>
          </p:cNvSpPr>
          <p:nvPr>
            <p:ph idx="1"/>
          </p:nvPr>
        </p:nvSpPr>
        <p:spPr/>
        <p:txBody>
          <a:bodyPr>
            <a:normAutofit fontScale="47500" lnSpcReduction="20000"/>
          </a:bodyPr>
          <a:lstStyle/>
          <a:p>
            <a:r>
              <a:rPr lang="zh-CN" altLang="en-US" dirty="0" smtClean="0"/>
              <a:t>系统</a:t>
            </a:r>
            <a:r>
              <a:rPr lang="zh-CN" altLang="en-US" dirty="0"/>
              <a:t>中只有一个</a:t>
            </a:r>
            <a:r>
              <a:rPr lang="en-US" altLang="zh-CN" dirty="0"/>
              <a:t>sensitivity level</a:t>
            </a:r>
            <a:r>
              <a:rPr lang="zh-CN" altLang="en-US" dirty="0"/>
              <a:t>，即</a:t>
            </a:r>
            <a:r>
              <a:rPr lang="en-US" altLang="zh-CN" dirty="0" smtClean="0"/>
              <a:t>s0</a:t>
            </a:r>
            <a:r>
              <a:rPr lang="zh-CN" altLang="en-US" dirty="0" smtClean="0"/>
              <a:t>；系统</a:t>
            </a:r>
            <a:r>
              <a:rPr lang="zh-CN" altLang="en-US" dirty="0"/>
              <a:t>中有</a:t>
            </a:r>
            <a:r>
              <a:rPr lang="en-US" altLang="zh-CN" dirty="0"/>
              <a:t>1024</a:t>
            </a:r>
            <a:r>
              <a:rPr lang="zh-CN" altLang="en-US" dirty="0"/>
              <a:t>个</a:t>
            </a:r>
            <a:r>
              <a:rPr lang="en-US" altLang="zh-CN" dirty="0"/>
              <a:t>category</a:t>
            </a:r>
            <a:r>
              <a:rPr lang="zh-CN" altLang="en-US" dirty="0"/>
              <a:t>，从</a:t>
            </a:r>
            <a:r>
              <a:rPr lang="en-US" altLang="zh-CN" dirty="0"/>
              <a:t>c0</a:t>
            </a:r>
            <a:r>
              <a:rPr lang="zh-CN" altLang="en-US" dirty="0"/>
              <a:t>到</a:t>
            </a:r>
            <a:r>
              <a:rPr lang="en-US" altLang="zh-CN" dirty="0" smtClean="0"/>
              <a:t>c1023</a:t>
            </a:r>
            <a:endParaRPr lang="en-US" altLang="zh-CN" dirty="0" smtClean="0"/>
          </a:p>
          <a:p>
            <a:r>
              <a:rPr lang="en-US" altLang="zh-CN" dirty="0" smtClean="0"/>
              <a:t>l1,l2</a:t>
            </a:r>
            <a:r>
              <a:rPr lang="zh-CN" altLang="en-US" dirty="0" smtClean="0"/>
              <a:t>：</a:t>
            </a:r>
            <a:endParaRPr lang="en-US" altLang="zh-CN" dirty="0" smtClean="0"/>
          </a:p>
          <a:p>
            <a:pPr lvl="1"/>
            <a:r>
              <a:rPr lang="en-US" altLang="zh-CN" dirty="0" smtClean="0"/>
              <a:t>l1</a:t>
            </a:r>
            <a:r>
              <a:rPr lang="zh-CN" altLang="en-US" dirty="0"/>
              <a:t>表示源的</a:t>
            </a:r>
            <a:r>
              <a:rPr lang="en-US" altLang="zh-CN" dirty="0"/>
              <a:t>low </a:t>
            </a:r>
            <a:r>
              <a:rPr lang="en-US" altLang="zh-CN" dirty="0" err="1"/>
              <a:t>senstivity</a:t>
            </a:r>
            <a:r>
              <a:rPr lang="en-US" altLang="zh-CN" dirty="0"/>
              <a:t> level</a:t>
            </a:r>
            <a:r>
              <a:rPr lang="zh-CN" altLang="en-US" dirty="0"/>
              <a:t>。</a:t>
            </a:r>
            <a:r>
              <a:rPr lang="en-US" altLang="zh-CN" dirty="0"/>
              <a:t>l2</a:t>
            </a:r>
            <a:r>
              <a:rPr lang="zh-CN" altLang="en-US" dirty="0"/>
              <a:t>表示</a:t>
            </a:r>
            <a:r>
              <a:rPr lang="en-US" altLang="zh-CN" dirty="0"/>
              <a:t>target</a:t>
            </a:r>
            <a:r>
              <a:rPr lang="zh-CN" altLang="en-US" dirty="0"/>
              <a:t>的</a:t>
            </a:r>
            <a:r>
              <a:rPr lang="en-US" altLang="zh-CN" dirty="0"/>
              <a:t>low sensitivity</a:t>
            </a:r>
            <a:r>
              <a:rPr lang="zh-CN" altLang="en-US" dirty="0"/>
              <a:t>。</a:t>
            </a:r>
            <a:endParaRPr lang="zh-CN" altLang="en-US" dirty="0"/>
          </a:p>
          <a:p>
            <a:r>
              <a:rPr lang="en-US" altLang="zh-CN" dirty="0"/>
              <a:t>h1,h2</a:t>
            </a:r>
            <a:r>
              <a:rPr lang="zh-CN" altLang="en-US" dirty="0" smtClean="0"/>
              <a:t>：</a:t>
            </a:r>
            <a:endParaRPr lang="en-US" altLang="zh-CN" dirty="0"/>
          </a:p>
          <a:p>
            <a:pPr lvl="1"/>
            <a:r>
              <a:rPr lang="en-US" altLang="zh-CN" dirty="0" smtClean="0"/>
              <a:t>h1</a:t>
            </a:r>
            <a:r>
              <a:rPr lang="zh-CN" altLang="en-US" dirty="0"/>
              <a:t>表示源的</a:t>
            </a:r>
            <a:r>
              <a:rPr lang="en-US" altLang="zh-CN" dirty="0"/>
              <a:t>high </a:t>
            </a:r>
            <a:r>
              <a:rPr lang="en-US" altLang="zh-CN" dirty="0" err="1"/>
              <a:t>senstivity</a:t>
            </a:r>
            <a:r>
              <a:rPr lang="en-US" altLang="zh-CN" dirty="0"/>
              <a:t> level</a:t>
            </a:r>
            <a:r>
              <a:rPr lang="zh-CN" altLang="en-US" dirty="0"/>
              <a:t>。</a:t>
            </a:r>
            <a:r>
              <a:rPr lang="en-US" altLang="zh-CN" dirty="0"/>
              <a:t>h2</a:t>
            </a:r>
            <a:r>
              <a:rPr lang="zh-CN" altLang="en-US" dirty="0"/>
              <a:t>表示</a:t>
            </a:r>
            <a:r>
              <a:rPr lang="en-US" altLang="zh-CN" dirty="0"/>
              <a:t>target</a:t>
            </a:r>
            <a:r>
              <a:rPr lang="zh-CN" altLang="en-US" dirty="0"/>
              <a:t>的</a:t>
            </a:r>
            <a:r>
              <a:rPr lang="en-US" altLang="zh-CN" dirty="0"/>
              <a:t>high sensitivity</a:t>
            </a:r>
            <a:r>
              <a:rPr lang="zh-CN" altLang="en-US" dirty="0"/>
              <a:t>。</a:t>
            </a:r>
            <a:endParaRPr lang="zh-CN" altLang="en-US" dirty="0"/>
          </a:p>
          <a:p>
            <a:r>
              <a:rPr lang="en-US" altLang="zh-CN" dirty="0"/>
              <a:t>l</a:t>
            </a:r>
            <a:r>
              <a:rPr lang="zh-CN" altLang="en-US" dirty="0"/>
              <a:t>和</a:t>
            </a:r>
            <a:r>
              <a:rPr lang="en-US" altLang="zh-CN" dirty="0"/>
              <a:t>h</a:t>
            </a:r>
            <a:r>
              <a:rPr lang="zh-CN" altLang="en-US" dirty="0"/>
              <a:t>的关系，包括</a:t>
            </a:r>
            <a:r>
              <a:rPr lang="en-US" altLang="zh-CN" dirty="0" err="1"/>
              <a:t>dom,domby,eq</a:t>
            </a:r>
            <a:r>
              <a:rPr lang="zh-CN" altLang="en-US" dirty="0"/>
              <a:t>和</a:t>
            </a:r>
            <a:r>
              <a:rPr lang="en-US" altLang="zh-CN" dirty="0" err="1" smtClean="0"/>
              <a:t>incomp</a:t>
            </a:r>
            <a:endParaRPr lang="en-US" altLang="zh-CN" dirty="0" smtClean="0"/>
          </a:p>
          <a:p>
            <a:endParaRPr lang="en-US" altLang="zh-CN" dirty="0" smtClean="0"/>
          </a:p>
          <a:p>
            <a:r>
              <a:rPr lang="en-US" altLang="zh-CN" dirty="0" smtClean="0"/>
              <a:t> </a:t>
            </a:r>
            <a:r>
              <a:rPr lang="zh-CN" altLang="en-US" dirty="0"/>
              <a:t>低级别的东西只能往高级别的东西里边写数据</a:t>
            </a:r>
            <a:endParaRPr lang="en-US" altLang="zh-CN" dirty="0"/>
          </a:p>
          <a:p>
            <a:r>
              <a:rPr lang="en-US" altLang="zh-CN" dirty="0" smtClean="0"/>
              <a:t> </a:t>
            </a:r>
            <a:r>
              <a:rPr lang="zh-CN" altLang="en-US" dirty="0"/>
              <a:t>低级别的东西不能从高级别的东西那边读数据</a:t>
            </a:r>
            <a:endParaRPr lang="en-US" altLang="zh-CN" dirty="0"/>
          </a:p>
          <a:p>
            <a:pPr marL="0" indent="0">
              <a:buNone/>
            </a:pPr>
            <a:endParaRPr lang="en-US" altLang="zh-CN" dirty="0" smtClean="0"/>
          </a:p>
          <a:p>
            <a:r>
              <a:rPr lang="en-US" altLang="zh-CN" dirty="0" smtClean="0"/>
              <a:t># </a:t>
            </a:r>
            <a:r>
              <a:rPr lang="en-US" altLang="zh-CN" dirty="0"/>
              <a:t>All domains that can override MLS restrictions.</a:t>
            </a:r>
            <a:endParaRPr lang="en-US" altLang="zh-CN" dirty="0"/>
          </a:p>
          <a:p>
            <a:r>
              <a:rPr lang="en-US" altLang="zh-CN" dirty="0" smtClean="0"/>
              <a:t> </a:t>
            </a:r>
            <a:r>
              <a:rPr lang="en-US" altLang="zh-CN" dirty="0"/>
              <a:t># i.e. </a:t>
            </a:r>
            <a:r>
              <a:rPr lang="en-US" altLang="zh-CN" b="1" dirty="0"/>
              <a:t>processes that can </a:t>
            </a:r>
            <a:r>
              <a:rPr lang="en-US" altLang="zh-CN" b="1" dirty="0">
                <a:solidFill>
                  <a:srgbClr val="FF0000"/>
                </a:solidFill>
              </a:rPr>
              <a:t>read up </a:t>
            </a:r>
            <a:r>
              <a:rPr lang="en-US" altLang="zh-CN" b="1" dirty="0"/>
              <a:t>and </a:t>
            </a:r>
            <a:r>
              <a:rPr lang="en-US" altLang="zh-CN" b="1" dirty="0">
                <a:solidFill>
                  <a:srgbClr val="FF0000"/>
                </a:solidFill>
              </a:rPr>
              <a:t>write down.</a:t>
            </a:r>
            <a:endParaRPr lang="en-US" altLang="zh-CN" b="1" dirty="0">
              <a:solidFill>
                <a:srgbClr val="FF0000"/>
              </a:solidFill>
            </a:endParaRPr>
          </a:p>
          <a:p>
            <a:r>
              <a:rPr lang="en-US" altLang="zh-CN" dirty="0" smtClean="0"/>
              <a:t>attribute </a:t>
            </a:r>
            <a:r>
              <a:rPr lang="en-US" altLang="zh-CN" dirty="0" err="1"/>
              <a:t>mlstrustedsubject</a:t>
            </a:r>
            <a:r>
              <a:rPr lang="en-US" altLang="zh-CN" dirty="0"/>
              <a:t>;</a:t>
            </a:r>
            <a:endParaRPr lang="en-US" altLang="zh-CN" dirty="0"/>
          </a:p>
          <a:p>
            <a:endParaRPr lang="en-US" altLang="zh-CN" dirty="0"/>
          </a:p>
          <a:p>
            <a:r>
              <a:rPr lang="en-US" altLang="zh-CN" dirty="0" smtClean="0"/>
              <a:t># </a:t>
            </a:r>
            <a:r>
              <a:rPr lang="en-US" altLang="zh-CN" dirty="0"/>
              <a:t>All types that can override MLS restrictions.</a:t>
            </a:r>
            <a:endParaRPr lang="en-US" altLang="zh-CN" dirty="0"/>
          </a:p>
          <a:p>
            <a:r>
              <a:rPr lang="en-US" altLang="zh-CN" dirty="0" smtClean="0"/>
              <a:t># </a:t>
            </a:r>
            <a:r>
              <a:rPr lang="en-US" altLang="zh-CN" dirty="0"/>
              <a:t>i.e. </a:t>
            </a:r>
            <a:r>
              <a:rPr lang="en-US" altLang="zh-CN" b="1" dirty="0"/>
              <a:t>files that can </a:t>
            </a:r>
            <a:r>
              <a:rPr lang="en-US" altLang="zh-CN" b="1" dirty="0">
                <a:solidFill>
                  <a:srgbClr val="FF0000"/>
                </a:solidFill>
              </a:rPr>
              <a:t>be read by lower </a:t>
            </a:r>
            <a:r>
              <a:rPr lang="en-US" altLang="zh-CN" b="1" dirty="0"/>
              <a:t>and </a:t>
            </a:r>
            <a:r>
              <a:rPr lang="en-US" altLang="zh-CN" b="1" dirty="0">
                <a:solidFill>
                  <a:srgbClr val="FF0000"/>
                </a:solidFill>
              </a:rPr>
              <a:t>written by </a:t>
            </a:r>
            <a:r>
              <a:rPr lang="en-US" altLang="zh-CN" b="1" dirty="0" smtClean="0">
                <a:solidFill>
                  <a:srgbClr val="FF0000"/>
                </a:solidFill>
              </a:rPr>
              <a:t>higher</a:t>
            </a:r>
            <a:r>
              <a:rPr lang="en-US" altLang="zh-CN" b="1" dirty="0">
                <a:solidFill>
                  <a:srgbClr val="FF0000"/>
                </a:solidFill>
              </a:rPr>
              <a:t>.</a:t>
            </a:r>
            <a:endParaRPr lang="en-US" altLang="zh-CN" b="1" dirty="0">
              <a:solidFill>
                <a:srgbClr val="FF0000"/>
              </a:solidFill>
            </a:endParaRPr>
          </a:p>
          <a:p>
            <a:r>
              <a:rPr lang="en-US" altLang="zh-CN" dirty="0" smtClean="0"/>
              <a:t>attribute </a:t>
            </a:r>
            <a:r>
              <a:rPr lang="en-US" altLang="zh-CN" dirty="0" err="1"/>
              <a:t>mlstrustedobject</a:t>
            </a:r>
            <a:r>
              <a:rPr lang="en-US" altLang="zh-CN" dirty="0"/>
              <a:t>;</a:t>
            </a:r>
            <a:endParaRPr lang="en-US" altLang="zh-CN" dirty="0"/>
          </a:p>
          <a:p>
            <a:endParaRPr lang="zh-CN" altLang="en-US" dirty="0"/>
          </a:p>
        </p:txBody>
      </p:sp>
      <p:pic>
        <p:nvPicPr>
          <p:cNvPr id="10242" name="Picture 2" descr="https://img-blog.csdn.net/20140221220047546?watermark/2/text/aHR0cDovL2Jsb2cuY3Nkbi5uZXQvSW5ub3N0/font/5a6L5L2T/fontsize/400/fill/I0JBQkFCMA==/dissolve/70/gravity/SouthEas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89626" y="3391260"/>
            <a:ext cx="4371975" cy="246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DAC</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850563"/>
            <a:ext cx="7188432" cy="4351338"/>
          </a:xfrm>
          <a:prstGeom prst="rect">
            <a:avLst/>
          </a:prstGeom>
        </p:spPr>
      </p:pic>
      <p:pic>
        <p:nvPicPr>
          <p:cNvPr id="5" name="图片 4"/>
          <p:cNvPicPr>
            <a:picLocks noChangeAspect="1"/>
          </p:cNvPicPr>
          <p:nvPr/>
        </p:nvPicPr>
        <p:blipFill>
          <a:blip r:embed="rId2"/>
          <a:stretch>
            <a:fillRect/>
          </a:stretch>
        </p:blipFill>
        <p:spPr>
          <a:xfrm>
            <a:off x="5054138" y="1850563"/>
            <a:ext cx="6420109" cy="4390345"/>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a:t>SEAndroid</a:t>
            </a:r>
            <a:r>
              <a:rPr lang="en-US" altLang="zh-CN" dirty="0"/>
              <a:t> </a:t>
            </a:r>
            <a:r>
              <a:rPr lang="en-US" altLang="zh-CN" dirty="0" err="1" smtClean="0"/>
              <a:t>seapp_contexts</a:t>
            </a:r>
            <a:endParaRPr lang="zh-CN" altLang="en-US" dirty="0"/>
          </a:p>
        </p:txBody>
      </p:sp>
      <p:sp>
        <p:nvSpPr>
          <p:cNvPr id="3" name="内容占位符 2"/>
          <p:cNvSpPr>
            <a:spLocks noGrp="1"/>
          </p:cNvSpPr>
          <p:nvPr>
            <p:ph idx="1"/>
          </p:nvPr>
        </p:nvSpPr>
        <p:spPr/>
        <p:txBody>
          <a:bodyPr>
            <a:normAutofit/>
          </a:bodyPr>
          <a:lstStyle/>
          <a:p>
            <a:r>
              <a:rPr lang="zh-CN" altLang="en-US" sz="2000" dirty="0"/>
              <a:t>系统中</a:t>
            </a:r>
            <a:r>
              <a:rPr lang="en-US" altLang="zh-CN" sz="2000" dirty="0"/>
              <a:t>app</a:t>
            </a:r>
            <a:r>
              <a:rPr lang="zh-CN" altLang="en-US" sz="2000" dirty="0"/>
              <a:t>的</a:t>
            </a:r>
            <a:r>
              <a:rPr lang="en-US" altLang="zh-CN" sz="2000" dirty="0"/>
              <a:t>domain</a:t>
            </a:r>
            <a:r>
              <a:rPr lang="zh-CN" altLang="en-US" sz="2000" dirty="0"/>
              <a:t>和文件类型默认的定义原则为：</a:t>
            </a:r>
            <a:endParaRPr lang="zh-CN" altLang="en-US" sz="2000" dirty="0"/>
          </a:p>
          <a:p>
            <a:pPr lvl="1"/>
            <a:r>
              <a:rPr lang="en-US" altLang="zh-CN" sz="1400" dirty="0" smtClean="0"/>
              <a:t>platform</a:t>
            </a:r>
            <a:r>
              <a:rPr lang="zh-CN" altLang="en-US" sz="1400" dirty="0"/>
              <a:t>签名 </a:t>
            </a:r>
            <a:r>
              <a:rPr lang="en-US" altLang="zh-CN" sz="1400" dirty="0"/>
              <a:t>+ share </a:t>
            </a:r>
            <a:r>
              <a:rPr lang="en-US" altLang="zh-CN" sz="1400" dirty="0" err="1"/>
              <a:t>systemuid</a:t>
            </a:r>
            <a:r>
              <a:rPr lang="en-US" altLang="zh-CN" sz="1400" dirty="0"/>
              <a:t> -&gt; </a:t>
            </a:r>
            <a:r>
              <a:rPr lang="en-US" altLang="zh-CN" sz="1400" dirty="0" err="1"/>
              <a:t>system_app</a:t>
            </a:r>
            <a:r>
              <a:rPr lang="en-US" altLang="zh-CN" sz="1400" dirty="0"/>
              <a:t> + </a:t>
            </a:r>
            <a:r>
              <a:rPr lang="en-US" altLang="zh-CN" sz="1400" dirty="0" err="1"/>
              <a:t>system_app_data_file</a:t>
            </a:r>
            <a:r>
              <a:rPr lang="zh-CN" altLang="en-US" sz="1400" dirty="0"/>
              <a:t>；</a:t>
            </a:r>
            <a:endParaRPr lang="zh-CN" altLang="en-US" sz="1400" dirty="0"/>
          </a:p>
          <a:p>
            <a:pPr lvl="1"/>
            <a:r>
              <a:rPr lang="en-US" altLang="zh-CN" sz="1400" dirty="0" smtClean="0"/>
              <a:t>platform</a:t>
            </a:r>
            <a:r>
              <a:rPr lang="zh-CN" altLang="en-US" sz="1400" dirty="0"/>
              <a:t>签名 </a:t>
            </a:r>
            <a:r>
              <a:rPr lang="en-US" altLang="zh-CN" sz="1400" dirty="0"/>
              <a:t>+ </a:t>
            </a:r>
            <a:r>
              <a:rPr lang="zh-CN" altLang="en-US" sz="1400" dirty="0"/>
              <a:t>普通用户</a:t>
            </a:r>
            <a:r>
              <a:rPr lang="en-US" altLang="zh-CN" sz="1400" dirty="0"/>
              <a:t>-&gt; </a:t>
            </a:r>
            <a:r>
              <a:rPr lang="en-US" altLang="zh-CN" sz="1400" dirty="0" err="1"/>
              <a:t>platform_app</a:t>
            </a:r>
            <a:r>
              <a:rPr lang="en-US" altLang="zh-CN" sz="1400" dirty="0"/>
              <a:t> + </a:t>
            </a:r>
            <a:r>
              <a:rPr lang="en-US" altLang="zh-CN" sz="1400" dirty="0" err="1"/>
              <a:t>app_data_file</a:t>
            </a:r>
            <a:r>
              <a:rPr lang="zh-CN" altLang="en-US" sz="1400" dirty="0"/>
              <a:t>；</a:t>
            </a:r>
            <a:endParaRPr lang="zh-CN" altLang="en-US" sz="1400" dirty="0"/>
          </a:p>
          <a:p>
            <a:pPr lvl="1"/>
            <a:r>
              <a:rPr lang="en-US" altLang="zh-CN" sz="1400" dirty="0" smtClean="0"/>
              <a:t>platform</a:t>
            </a:r>
            <a:r>
              <a:rPr lang="zh-CN" altLang="en-US" sz="1400" dirty="0"/>
              <a:t>签名 </a:t>
            </a:r>
            <a:r>
              <a:rPr lang="en-US" altLang="zh-CN" sz="1400" dirty="0"/>
              <a:t>+ </a:t>
            </a:r>
            <a:r>
              <a:rPr lang="zh-CN" altLang="en-US" sz="1400" dirty="0"/>
              <a:t>特定用户 ： 如</a:t>
            </a:r>
            <a:r>
              <a:rPr lang="en-US" altLang="zh-CN" sz="1400" dirty="0" err="1"/>
              <a:t>bluetooth</a:t>
            </a:r>
            <a:r>
              <a:rPr lang="zh-CN" altLang="en-US" sz="1400" dirty="0"/>
              <a:t>，对应的</a:t>
            </a:r>
            <a:r>
              <a:rPr lang="en-US" altLang="zh-CN" sz="1400" dirty="0"/>
              <a:t>domain</a:t>
            </a:r>
            <a:r>
              <a:rPr lang="zh-CN" altLang="en-US" sz="1400" dirty="0"/>
              <a:t>为</a:t>
            </a:r>
            <a:r>
              <a:rPr lang="en-US" altLang="zh-CN" sz="1400" dirty="0" err="1"/>
              <a:t>bluetooth</a:t>
            </a:r>
            <a:r>
              <a:rPr lang="en-US" altLang="zh-CN" sz="1400" dirty="0"/>
              <a:t> + </a:t>
            </a:r>
            <a:r>
              <a:rPr lang="en-US" altLang="zh-CN" sz="1400" dirty="0" err="1"/>
              <a:t>bluetooth_data_file</a:t>
            </a:r>
            <a:endParaRPr lang="en-US" altLang="zh-CN" sz="1400" dirty="0"/>
          </a:p>
          <a:p>
            <a:pPr lvl="1"/>
            <a:r>
              <a:rPr lang="zh-CN" altLang="en-US" sz="1400" dirty="0" smtClean="0"/>
              <a:t>三</a:t>
            </a:r>
            <a:r>
              <a:rPr lang="zh-CN" altLang="en-US" sz="1400" dirty="0"/>
              <a:t>方应用 </a:t>
            </a:r>
            <a:r>
              <a:rPr lang="en-US" altLang="zh-CN" sz="1400" dirty="0"/>
              <a:t>-&gt; </a:t>
            </a:r>
            <a:r>
              <a:rPr lang="en-US" altLang="zh-CN" sz="1400" dirty="0" err="1"/>
              <a:t>priv</a:t>
            </a:r>
            <a:r>
              <a:rPr lang="en-US" altLang="zh-CN" sz="1400" dirty="0" err="1" smtClean="0"/>
              <a:t>_app</a:t>
            </a:r>
            <a:r>
              <a:rPr lang="en-US" altLang="zh-CN" sz="1400" dirty="0" smtClean="0"/>
              <a:t> </a:t>
            </a:r>
            <a:r>
              <a:rPr lang="en-US" altLang="zh-CN" sz="1400" dirty="0"/>
              <a:t>+ </a:t>
            </a:r>
            <a:r>
              <a:rPr lang="en-US" altLang="zh-CN" sz="1400" dirty="0" err="1"/>
              <a:t>privapp_data_file</a:t>
            </a:r>
            <a:endParaRPr lang="en-US" altLang="zh-CN" sz="1400" dirty="0" smtClean="0"/>
          </a:p>
          <a:p>
            <a:pPr lvl="1"/>
            <a:r>
              <a:rPr lang="zh-CN" altLang="en-US" sz="1400" dirty="0"/>
              <a:t>三方应用 </a:t>
            </a:r>
            <a:r>
              <a:rPr lang="en-US" altLang="zh-CN" sz="1400" dirty="0"/>
              <a:t>-&gt; </a:t>
            </a:r>
            <a:r>
              <a:rPr lang="en-US" altLang="zh-CN" sz="1400" dirty="0" err="1"/>
              <a:t>untrusted_app</a:t>
            </a:r>
            <a:r>
              <a:rPr lang="en-US" altLang="zh-CN" sz="1400" dirty="0"/>
              <a:t> + </a:t>
            </a:r>
            <a:r>
              <a:rPr lang="en-US" altLang="zh-CN" sz="1400" dirty="0" err="1" smtClean="0"/>
              <a:t>app_data_file</a:t>
            </a:r>
            <a:endParaRPr lang="zh-CN" altLang="en-US" sz="2000" dirty="0"/>
          </a:p>
          <a:p>
            <a:r>
              <a:rPr lang="en-US" altLang="zh-CN" sz="1600" dirty="0" smtClean="0"/>
              <a:t>system/</a:t>
            </a:r>
            <a:r>
              <a:rPr lang="en-US" altLang="zh-CN" sz="1600" dirty="0" err="1" smtClean="0"/>
              <a:t>sepolicy</a:t>
            </a:r>
            <a:r>
              <a:rPr lang="en-US" altLang="zh-CN" sz="1600" dirty="0" smtClean="0"/>
              <a:t>/mac_permissions.xml</a:t>
            </a:r>
            <a:endParaRPr lang="en-US" altLang="zh-CN" sz="1600" dirty="0" smtClean="0"/>
          </a:p>
          <a:p>
            <a:pPr lvl="1"/>
            <a:r>
              <a:rPr lang="en-US" altLang="zh-CN" sz="1200" dirty="0" err="1"/>
              <a:t>seinfo</a:t>
            </a:r>
            <a:r>
              <a:rPr lang="en-US" altLang="zh-CN" sz="1200" dirty="0"/>
              <a:t>=theme</a:t>
            </a:r>
            <a:endParaRPr lang="en-US" altLang="zh-CN" sz="1200" dirty="0"/>
          </a:p>
          <a:p>
            <a:r>
              <a:rPr lang="en-US" altLang="zh-CN" sz="1600" dirty="0" err="1" smtClean="0"/>
              <a:t>seapp_contexts</a:t>
            </a:r>
            <a:endParaRPr lang="en-US" altLang="zh-CN" sz="1600" dirty="0"/>
          </a:p>
          <a:p>
            <a:pPr lvl="1"/>
            <a:r>
              <a:rPr lang="en-US" altLang="zh-CN" sz="1600" dirty="0"/>
              <a:t>user=_app </a:t>
            </a:r>
            <a:r>
              <a:rPr lang="en-US" altLang="zh-CN" sz="1600" dirty="0" err="1"/>
              <a:t>seinfo</a:t>
            </a:r>
            <a:r>
              <a:rPr lang="en-US" altLang="zh-CN" sz="1600" dirty="0"/>
              <a:t>=theme </a:t>
            </a:r>
            <a:r>
              <a:rPr lang="en-US" altLang="zh-CN" sz="1600" dirty="0" smtClean="0"/>
              <a:t>name=com.xxx.theme.app.* </a:t>
            </a:r>
            <a:r>
              <a:rPr lang="en-US" altLang="zh-CN" sz="1600" dirty="0"/>
              <a:t>domain=</a:t>
            </a:r>
            <a:r>
              <a:rPr lang="en-US" altLang="zh-CN" sz="1600" dirty="0" err="1"/>
              <a:t>theme_app</a:t>
            </a:r>
            <a:r>
              <a:rPr lang="en-US" altLang="zh-CN" sz="1600" dirty="0"/>
              <a:t> type=</a:t>
            </a:r>
            <a:r>
              <a:rPr lang="en-US" altLang="zh-CN" sz="1600" dirty="0" err="1"/>
              <a:t>theme_app_data_file</a:t>
            </a:r>
            <a:r>
              <a:rPr lang="en-US" altLang="zh-CN" sz="1600" dirty="0"/>
              <a:t> </a:t>
            </a:r>
            <a:r>
              <a:rPr lang="en-US" altLang="zh-CN" sz="1600" dirty="0" err="1" smtClean="0"/>
              <a:t>levelFrom</a:t>
            </a:r>
            <a:r>
              <a:rPr lang="en-US" altLang="zh-CN" sz="1600" dirty="0" smtClean="0"/>
              <a:t>=user</a:t>
            </a:r>
            <a:endParaRPr lang="en-US" altLang="zh-CN" sz="1600" dirty="0"/>
          </a:p>
        </p:txBody>
      </p:sp>
      <p:pic>
        <p:nvPicPr>
          <p:cNvPr id="4" name="图片 3"/>
          <p:cNvPicPr>
            <a:picLocks noChangeAspect="1"/>
          </p:cNvPicPr>
          <p:nvPr/>
        </p:nvPicPr>
        <p:blipFill>
          <a:blip r:embed="rId1"/>
          <a:stretch>
            <a:fillRect/>
          </a:stretch>
        </p:blipFill>
        <p:spPr>
          <a:xfrm>
            <a:off x="4079460" y="4875291"/>
            <a:ext cx="8112540" cy="1982709"/>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debug</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a:t>/system/core/</a:t>
            </a:r>
            <a:r>
              <a:rPr lang="en-US" altLang="zh-CN" dirty="0" err="1"/>
              <a:t>init</a:t>
            </a:r>
            <a:r>
              <a:rPr lang="en-US" altLang="zh-CN" dirty="0"/>
              <a:t>/selinux.cpp</a:t>
            </a:r>
            <a:r>
              <a:rPr lang="zh-CN" altLang="en-US" dirty="0" smtClean="0"/>
              <a:t>判断</a:t>
            </a:r>
            <a:endParaRPr lang="en-US" altLang="zh-CN" dirty="0" smtClean="0"/>
          </a:p>
          <a:p>
            <a:r>
              <a:rPr lang="zh-CN" altLang="en-US" dirty="0" smtClean="0"/>
              <a:t>默认</a:t>
            </a:r>
            <a:r>
              <a:rPr lang="en-US" altLang="zh-CN" dirty="0" smtClean="0"/>
              <a:t>enforcing</a:t>
            </a:r>
            <a:endParaRPr lang="en-US" altLang="zh-CN" dirty="0" smtClean="0"/>
          </a:p>
          <a:p>
            <a:pPr lvl="1"/>
            <a:r>
              <a:rPr lang="en-US" altLang="zh-CN" b="1" dirty="0" err="1" smtClean="0">
                <a:solidFill>
                  <a:srgbClr val="FF0000"/>
                </a:solidFill>
              </a:rPr>
              <a:t>adb</a:t>
            </a:r>
            <a:r>
              <a:rPr lang="en-US" altLang="zh-CN" b="1" dirty="0" smtClean="0">
                <a:solidFill>
                  <a:srgbClr val="FF0000"/>
                </a:solidFill>
              </a:rPr>
              <a:t> shell </a:t>
            </a:r>
            <a:r>
              <a:rPr lang="en-US" altLang="zh-CN" b="1" dirty="0" err="1" smtClean="0">
                <a:solidFill>
                  <a:srgbClr val="FF0000"/>
                </a:solidFill>
              </a:rPr>
              <a:t>getenforce</a:t>
            </a:r>
            <a:endParaRPr lang="en-US" altLang="zh-CN" b="1" dirty="0" smtClean="0">
              <a:solidFill>
                <a:srgbClr val="FF0000"/>
              </a:solidFill>
            </a:endParaRPr>
          </a:p>
          <a:p>
            <a:pPr lvl="2"/>
            <a:r>
              <a:rPr lang="en-US" altLang="zh-CN" dirty="0" smtClean="0"/>
              <a:t>enforcing</a:t>
            </a:r>
            <a:endParaRPr lang="en-US" altLang="zh-CN" dirty="0" smtClean="0"/>
          </a:p>
          <a:p>
            <a:pPr lvl="2"/>
            <a:r>
              <a:rPr lang="en-US" altLang="zh-CN" dirty="0" smtClean="0"/>
              <a:t>permissive</a:t>
            </a:r>
            <a:endParaRPr lang="en-US" altLang="zh-CN" dirty="0" smtClean="0"/>
          </a:p>
          <a:p>
            <a:pPr lvl="2"/>
            <a:endParaRPr lang="en-US" altLang="zh-CN" dirty="0" smtClean="0"/>
          </a:p>
          <a:p>
            <a:pPr lvl="1"/>
            <a:r>
              <a:rPr lang="en-US" altLang="zh-CN" b="1" dirty="0" err="1" smtClean="0">
                <a:solidFill>
                  <a:srgbClr val="FF0000"/>
                </a:solidFill>
              </a:rPr>
              <a:t>adb</a:t>
            </a:r>
            <a:r>
              <a:rPr lang="en-US" altLang="zh-CN" b="1" dirty="0" smtClean="0">
                <a:solidFill>
                  <a:srgbClr val="FF0000"/>
                </a:solidFill>
              </a:rPr>
              <a:t> shell </a:t>
            </a:r>
            <a:r>
              <a:rPr lang="en-US" altLang="zh-CN" b="1" dirty="0" err="1" smtClean="0">
                <a:solidFill>
                  <a:srgbClr val="FF0000"/>
                </a:solidFill>
              </a:rPr>
              <a:t>setenforce</a:t>
            </a:r>
            <a:r>
              <a:rPr lang="en-US" altLang="zh-CN" b="1" dirty="0" smtClean="0">
                <a:solidFill>
                  <a:srgbClr val="FF0000"/>
                </a:solidFill>
              </a:rPr>
              <a:t> 0/1</a:t>
            </a:r>
            <a:r>
              <a:rPr lang="zh-CN" altLang="en-US" dirty="0" smtClean="0"/>
              <a:t>（</a:t>
            </a:r>
            <a:r>
              <a:rPr lang="zh-CN" altLang="en-US" b="1" dirty="0" smtClean="0"/>
              <a:t>需要</a:t>
            </a:r>
            <a:r>
              <a:rPr lang="en-US" altLang="zh-CN" b="1" dirty="0" err="1" smtClean="0"/>
              <a:t>userdebug</a:t>
            </a:r>
            <a:r>
              <a:rPr lang="en-US" altLang="zh-CN" b="1" dirty="0" smtClean="0"/>
              <a:t> </a:t>
            </a:r>
            <a:r>
              <a:rPr lang="en-US" altLang="zh-CN" b="1" dirty="0" err="1" smtClean="0"/>
              <a:t>eng</a:t>
            </a:r>
            <a:r>
              <a:rPr lang="zh-CN" altLang="en-US" b="1" dirty="0"/>
              <a:t>版本</a:t>
            </a:r>
            <a:r>
              <a:rPr lang="zh-CN" altLang="en-US" dirty="0" smtClean="0"/>
              <a:t>）</a:t>
            </a:r>
            <a:endParaRPr lang="en-US" altLang="zh-CN" dirty="0" smtClean="0"/>
          </a:p>
          <a:p>
            <a:pPr lvl="2"/>
            <a:r>
              <a:rPr lang="en-US" altLang="zh-CN" dirty="0" smtClean="0"/>
              <a:t>0</a:t>
            </a:r>
            <a:r>
              <a:rPr lang="zh-CN" altLang="en-US" dirty="0" smtClean="0"/>
              <a:t>临时将</a:t>
            </a:r>
            <a:r>
              <a:rPr lang="en-US" altLang="zh-CN" dirty="0" err="1" smtClean="0"/>
              <a:t>selinux</a:t>
            </a:r>
            <a:r>
              <a:rPr lang="zh-CN" altLang="en-US" dirty="0" smtClean="0"/>
              <a:t>切换为</a:t>
            </a:r>
            <a:r>
              <a:rPr lang="en-US" altLang="zh-CN" dirty="0" smtClean="0"/>
              <a:t>permissive</a:t>
            </a:r>
            <a:r>
              <a:rPr lang="zh-CN" altLang="en-US" dirty="0" smtClean="0"/>
              <a:t>模式</a:t>
            </a:r>
            <a:r>
              <a:rPr lang="zh-CN" altLang="en-US" dirty="0"/>
              <a:t>，手机重启恢复</a:t>
            </a:r>
            <a:r>
              <a:rPr lang="zh-CN" altLang="en-US" dirty="0" smtClean="0"/>
              <a:t>默认</a:t>
            </a:r>
            <a:endParaRPr lang="en-US" altLang="zh-CN" dirty="0" smtClean="0"/>
          </a:p>
          <a:p>
            <a:pPr lvl="2"/>
            <a:r>
              <a:rPr lang="en-US" altLang="zh-CN" dirty="0" smtClean="0"/>
              <a:t>1</a:t>
            </a:r>
            <a:r>
              <a:rPr lang="zh-CN" altLang="en-US" dirty="0" smtClean="0"/>
              <a:t>将</a:t>
            </a:r>
            <a:r>
              <a:rPr lang="en-US" altLang="zh-CN" dirty="0" err="1" smtClean="0"/>
              <a:t>selinux</a:t>
            </a:r>
            <a:r>
              <a:rPr lang="zh-CN" altLang="en-US" dirty="0" smtClean="0"/>
              <a:t>切换为</a:t>
            </a:r>
            <a:r>
              <a:rPr lang="en-US" altLang="zh-CN" dirty="0" smtClean="0"/>
              <a:t>enforcing</a:t>
            </a:r>
            <a:r>
              <a:rPr lang="zh-CN" altLang="en-US" dirty="0" smtClean="0"/>
              <a:t>模式，手机重启恢复默认</a:t>
            </a:r>
            <a:endParaRPr lang="en-US" altLang="zh-CN" dirty="0" smtClean="0"/>
          </a:p>
          <a:p>
            <a:r>
              <a:rPr lang="en-US" altLang="zh-CN" dirty="0" err="1" smtClean="0"/>
              <a:t>IsEnforcing</a:t>
            </a:r>
            <a:endParaRPr lang="en-US" altLang="zh-CN" dirty="0" smtClean="0"/>
          </a:p>
          <a:p>
            <a:pPr lvl="1"/>
            <a:r>
              <a:rPr lang="zh-CN" altLang="en-US" dirty="0"/>
              <a:t>默认是强制</a:t>
            </a:r>
            <a:r>
              <a:rPr lang="en-US" altLang="zh-CN" dirty="0" smtClean="0"/>
              <a:t>enforcing</a:t>
            </a:r>
            <a:r>
              <a:rPr lang="zh-CN" altLang="en-US" dirty="0" smtClean="0"/>
              <a:t>，直接强制返回</a:t>
            </a:r>
            <a:r>
              <a:rPr lang="en-US" altLang="zh-CN" dirty="0" smtClean="0"/>
              <a:t>false</a:t>
            </a:r>
            <a:r>
              <a:rPr lang="zh-CN" altLang="en-US" dirty="0" smtClean="0"/>
              <a:t>即可；</a:t>
            </a:r>
            <a:endParaRPr lang="en-US" altLang="zh-CN" dirty="0" smtClean="0"/>
          </a:p>
          <a:p>
            <a:pPr lvl="1"/>
            <a:r>
              <a:rPr lang="zh-CN" altLang="en-US" dirty="0" smtClean="0"/>
              <a:t>通过</a:t>
            </a:r>
            <a:r>
              <a:rPr lang="en-US" altLang="zh-CN" b="1" dirty="0" err="1" smtClean="0"/>
              <a:t>androidboot.selinux</a:t>
            </a:r>
            <a:r>
              <a:rPr lang="zh-CN" altLang="en-US" dirty="0" smtClean="0"/>
              <a:t>属性进行判断</a:t>
            </a:r>
            <a:endParaRPr lang="en-US" altLang="zh-CN" dirty="0" smtClean="0"/>
          </a:p>
          <a:p>
            <a:pPr lvl="2"/>
            <a:r>
              <a:rPr lang="en-US" altLang="zh-CN" dirty="0" smtClean="0"/>
              <a:t>Kernel command line(</a:t>
            </a:r>
            <a:r>
              <a:rPr lang="zh-CN" altLang="en-US" dirty="0" smtClean="0"/>
              <a:t>只要这里是</a:t>
            </a:r>
            <a:r>
              <a:rPr lang="en-US" altLang="zh-CN" dirty="0" smtClean="0"/>
              <a:t>permissive</a:t>
            </a:r>
            <a:r>
              <a:rPr lang="zh-CN" altLang="en-US" dirty="0" smtClean="0"/>
              <a:t>，就能先保证</a:t>
            </a:r>
            <a:r>
              <a:rPr lang="en-US" altLang="zh-CN" dirty="0" smtClean="0"/>
              <a:t>permissive)</a:t>
            </a:r>
            <a:endParaRPr lang="en-US" altLang="zh-CN" dirty="0" smtClean="0"/>
          </a:p>
          <a:p>
            <a:pPr lvl="3"/>
            <a:r>
              <a:rPr lang="en-US" altLang="zh-CN" dirty="0" smtClean="0"/>
              <a:t>/</a:t>
            </a:r>
            <a:r>
              <a:rPr lang="en-US" altLang="zh-CN" b="1" dirty="0" err="1" smtClean="0">
                <a:solidFill>
                  <a:srgbClr val="FF0000"/>
                </a:solidFill>
              </a:rPr>
              <a:t>proc</a:t>
            </a:r>
            <a:r>
              <a:rPr lang="en-US" altLang="zh-CN" b="1" dirty="0" smtClean="0">
                <a:solidFill>
                  <a:srgbClr val="FF0000"/>
                </a:solidFill>
              </a:rPr>
              <a:t>/</a:t>
            </a:r>
            <a:r>
              <a:rPr lang="en-US" altLang="zh-CN" b="1" dirty="0" err="1" smtClean="0">
                <a:solidFill>
                  <a:srgbClr val="FF0000"/>
                </a:solidFill>
              </a:rPr>
              <a:t>cmdline</a:t>
            </a:r>
            <a:endParaRPr lang="en-US" altLang="zh-CN" b="1" dirty="0" smtClean="0">
              <a:solidFill>
                <a:srgbClr val="FF0000"/>
              </a:solidFill>
            </a:endParaRPr>
          </a:p>
          <a:p>
            <a:pPr lvl="3"/>
            <a:r>
              <a:rPr lang="en-US" altLang="zh-CN" dirty="0" smtClean="0"/>
              <a:t>KERNEL_CMDLINE</a:t>
            </a:r>
            <a:r>
              <a:rPr lang="zh-CN" altLang="en-US" dirty="0" smtClean="0"/>
              <a:t>写死</a:t>
            </a:r>
            <a:endParaRPr lang="en-US" altLang="zh-CN" dirty="0" smtClean="0"/>
          </a:p>
          <a:p>
            <a:pPr lvl="2"/>
            <a:r>
              <a:rPr lang="en-US" altLang="zh-CN" dirty="0" smtClean="0"/>
              <a:t>Boot </a:t>
            </a:r>
            <a:r>
              <a:rPr lang="en-US" altLang="zh-CN" dirty="0" err="1" smtClean="0"/>
              <a:t>config</a:t>
            </a:r>
            <a:r>
              <a:rPr lang="en-US" altLang="zh-CN" dirty="0" smtClean="0"/>
              <a:t> (</a:t>
            </a:r>
            <a:r>
              <a:rPr lang="zh-CN" altLang="en-US" dirty="0" smtClean="0"/>
              <a:t>如果上述是</a:t>
            </a:r>
            <a:r>
              <a:rPr lang="en-US" altLang="zh-CN" dirty="0" smtClean="0"/>
              <a:t>enforcing</a:t>
            </a:r>
            <a:r>
              <a:rPr lang="zh-CN" altLang="en-US" dirty="0" smtClean="0"/>
              <a:t>时，这里也能保证</a:t>
            </a:r>
            <a:r>
              <a:rPr lang="en-US" altLang="zh-CN" dirty="0" smtClean="0"/>
              <a:t>permissive</a:t>
            </a:r>
            <a:r>
              <a:rPr lang="zh-CN" altLang="en-US" dirty="0" smtClean="0"/>
              <a:t>，默认可能没有配置</a:t>
            </a:r>
            <a:r>
              <a:rPr lang="en-US" altLang="zh-CN" dirty="0" smtClean="0"/>
              <a:t>)</a:t>
            </a:r>
            <a:endParaRPr lang="en-US" altLang="zh-CN" dirty="0" smtClean="0"/>
          </a:p>
          <a:p>
            <a:pPr lvl="3"/>
            <a:r>
              <a:rPr lang="en-US" altLang="zh-CN" dirty="0" smtClean="0"/>
              <a:t>/</a:t>
            </a:r>
            <a:r>
              <a:rPr lang="en-US" altLang="zh-CN" b="1" dirty="0" err="1" smtClean="0">
                <a:solidFill>
                  <a:srgbClr val="FF0000"/>
                </a:solidFill>
              </a:rPr>
              <a:t>proc</a:t>
            </a:r>
            <a:r>
              <a:rPr lang="en-US" altLang="zh-CN" b="1" dirty="0" smtClean="0">
                <a:solidFill>
                  <a:srgbClr val="FF0000"/>
                </a:solidFill>
              </a:rPr>
              <a:t>/</a:t>
            </a:r>
            <a:r>
              <a:rPr lang="en-US" altLang="zh-CN" b="1" dirty="0" err="1" smtClean="0">
                <a:solidFill>
                  <a:srgbClr val="FF0000"/>
                </a:solidFill>
              </a:rPr>
              <a:t>bootconfig</a:t>
            </a:r>
            <a:endParaRPr lang="en-US" altLang="zh-CN" b="1" dirty="0" smtClean="0">
              <a:solidFill>
                <a:srgbClr val="FF0000"/>
              </a:solidFill>
            </a:endParaRPr>
          </a:p>
          <a:p>
            <a:pPr lvl="3"/>
            <a:r>
              <a:rPr lang="en-US" altLang="zh-CN" dirty="0" smtClean="0"/>
              <a:t>Bootloader</a:t>
            </a:r>
            <a:r>
              <a:rPr lang="zh-CN" altLang="en-US" dirty="0" smtClean="0"/>
              <a:t>传递</a:t>
            </a:r>
            <a:endParaRPr lang="en-US" altLang="zh-CN"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debug</a:t>
            </a:r>
            <a:endParaRPr lang="zh-CN" altLang="en-US" dirty="0"/>
          </a:p>
        </p:txBody>
      </p:sp>
      <p:sp>
        <p:nvSpPr>
          <p:cNvPr id="3" name="内容占位符 2"/>
          <p:cNvSpPr>
            <a:spLocks noGrp="1"/>
          </p:cNvSpPr>
          <p:nvPr>
            <p:ph idx="1"/>
          </p:nvPr>
        </p:nvSpPr>
        <p:spPr/>
        <p:txBody>
          <a:bodyPr>
            <a:normAutofit/>
          </a:bodyPr>
          <a:lstStyle/>
          <a:p>
            <a:r>
              <a:rPr lang="en-US" altLang="zh-CN" b="1" dirty="0" smtClean="0">
                <a:solidFill>
                  <a:srgbClr val="FF0000"/>
                </a:solidFill>
              </a:rPr>
              <a:t>KERNEL_CMDLINE</a:t>
            </a:r>
            <a:r>
              <a:rPr lang="zh-CN" altLang="en-US" b="1" dirty="0" smtClean="0">
                <a:solidFill>
                  <a:srgbClr val="FF0000"/>
                </a:solidFill>
              </a:rPr>
              <a:t>（位于</a:t>
            </a:r>
            <a:r>
              <a:rPr lang="en-US" altLang="zh-CN" b="1" dirty="0" smtClean="0">
                <a:solidFill>
                  <a:srgbClr val="FF0000"/>
                </a:solidFill>
              </a:rPr>
              <a:t>kernel</a:t>
            </a:r>
            <a:r>
              <a:rPr lang="zh-CN" altLang="en-US" b="1" dirty="0" smtClean="0">
                <a:solidFill>
                  <a:srgbClr val="FF0000"/>
                </a:solidFill>
              </a:rPr>
              <a:t>中）</a:t>
            </a:r>
            <a:endParaRPr lang="en-US" altLang="zh-CN" b="1" dirty="0" smtClean="0">
              <a:solidFill>
                <a:srgbClr val="FF0000"/>
              </a:solidFill>
            </a:endParaRPr>
          </a:p>
          <a:p>
            <a:pPr lvl="1"/>
            <a:r>
              <a:rPr lang="en-US" altLang="zh-CN" dirty="0" err="1" smtClean="0"/>
              <a:t>androidboot.selinux</a:t>
            </a:r>
            <a:r>
              <a:rPr lang="en-US" altLang="zh-CN" dirty="0" smtClean="0"/>
              <a:t>=permissive</a:t>
            </a:r>
            <a:endParaRPr lang="en-US" altLang="zh-CN" dirty="0" smtClean="0"/>
          </a:p>
        </p:txBody>
      </p:sp>
      <p:pic>
        <p:nvPicPr>
          <p:cNvPr id="4" name="图片 3"/>
          <p:cNvPicPr>
            <a:picLocks noChangeAspect="1"/>
          </p:cNvPicPr>
          <p:nvPr/>
        </p:nvPicPr>
        <p:blipFill>
          <a:blip r:embed="rId1"/>
          <a:stretch>
            <a:fillRect/>
          </a:stretch>
        </p:blipFill>
        <p:spPr>
          <a:xfrm>
            <a:off x="1008404" y="4181302"/>
            <a:ext cx="10197152" cy="1122218"/>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debug</a:t>
            </a:r>
            <a:endParaRPr lang="zh-CN" altLang="en-US" dirty="0"/>
          </a:p>
        </p:txBody>
      </p:sp>
      <p:sp>
        <p:nvSpPr>
          <p:cNvPr id="3" name="内容占位符 2"/>
          <p:cNvSpPr>
            <a:spLocks noGrp="1"/>
          </p:cNvSpPr>
          <p:nvPr>
            <p:ph idx="1"/>
          </p:nvPr>
        </p:nvSpPr>
        <p:spPr/>
        <p:txBody>
          <a:bodyPr>
            <a:normAutofit/>
          </a:bodyPr>
          <a:lstStyle/>
          <a:p>
            <a:r>
              <a:rPr lang="en-US" altLang="zh-CN" b="1" dirty="0">
                <a:solidFill>
                  <a:srgbClr val="FF0000"/>
                </a:solidFill>
              </a:rPr>
              <a:t>Boot </a:t>
            </a:r>
            <a:r>
              <a:rPr lang="en-US" altLang="zh-CN" b="1" dirty="0" err="1" smtClean="0">
                <a:solidFill>
                  <a:srgbClr val="FF0000"/>
                </a:solidFill>
              </a:rPr>
              <a:t>config</a:t>
            </a:r>
            <a:r>
              <a:rPr lang="en-US" altLang="zh-CN" b="1" dirty="0" smtClean="0">
                <a:solidFill>
                  <a:srgbClr val="FF0000"/>
                </a:solidFill>
              </a:rPr>
              <a:t>(bootloader/</a:t>
            </a:r>
            <a:r>
              <a:rPr lang="en-US" altLang="zh-CN" b="1" dirty="0" err="1" smtClean="0">
                <a:solidFill>
                  <a:srgbClr val="FF0000"/>
                </a:solidFill>
              </a:rPr>
              <a:t>lk</a:t>
            </a:r>
            <a:r>
              <a:rPr lang="zh-CN" altLang="en-US" b="1" dirty="0" smtClean="0">
                <a:solidFill>
                  <a:srgbClr val="FF0000"/>
                </a:solidFill>
              </a:rPr>
              <a:t>中</a:t>
            </a:r>
            <a:r>
              <a:rPr lang="zh-CN" altLang="en-US" b="1" dirty="0">
                <a:solidFill>
                  <a:srgbClr val="FF0000"/>
                </a:solidFill>
              </a:rPr>
              <a:t>增加</a:t>
            </a:r>
            <a:r>
              <a:rPr lang="en-US" altLang="zh-CN" b="1" dirty="0" smtClean="0">
                <a:solidFill>
                  <a:srgbClr val="FF0000"/>
                </a:solidFill>
              </a:rPr>
              <a:t>)</a:t>
            </a:r>
            <a:endParaRPr lang="en-US" altLang="zh-CN" b="1" dirty="0" smtClean="0">
              <a:solidFill>
                <a:srgbClr val="FF0000"/>
              </a:solidFill>
            </a:endParaRPr>
          </a:p>
          <a:p>
            <a:pPr lvl="1"/>
            <a:r>
              <a:rPr lang="en-US" altLang="zh-CN" dirty="0"/>
              <a:t>/</a:t>
            </a:r>
            <a:r>
              <a:rPr lang="en-US" altLang="zh-CN" dirty="0" err="1" smtClean="0"/>
              <a:t>proc</a:t>
            </a:r>
            <a:r>
              <a:rPr lang="en-US" altLang="zh-CN" dirty="0" smtClean="0"/>
              <a:t>/</a:t>
            </a:r>
            <a:r>
              <a:rPr lang="en-US" altLang="zh-CN" dirty="0" err="1" smtClean="0"/>
              <a:t>bootconfig</a:t>
            </a:r>
            <a:endParaRPr lang="en-US" altLang="zh-CN" dirty="0" smtClean="0"/>
          </a:p>
          <a:p>
            <a:pPr lvl="1"/>
            <a:r>
              <a:rPr lang="en-US" altLang="zh-CN" dirty="0" err="1" smtClean="0"/>
              <a:t>androidboot.selinux</a:t>
            </a:r>
            <a:r>
              <a:rPr lang="en-US" altLang="zh-CN" dirty="0" smtClean="0"/>
              <a:t>=permissive</a:t>
            </a:r>
            <a:endParaRPr lang="en-US" altLang="zh-CN" dirty="0" smtClean="0"/>
          </a:p>
        </p:txBody>
      </p:sp>
      <p:pic>
        <p:nvPicPr>
          <p:cNvPr id="5" name="图片 4"/>
          <p:cNvPicPr>
            <a:picLocks noChangeAspect="1"/>
          </p:cNvPicPr>
          <p:nvPr/>
        </p:nvPicPr>
        <p:blipFill>
          <a:blip r:embed="rId1"/>
          <a:stretch>
            <a:fillRect/>
          </a:stretch>
        </p:blipFill>
        <p:spPr>
          <a:xfrm>
            <a:off x="4621876" y="2985150"/>
            <a:ext cx="6731924" cy="3555061"/>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debug</a:t>
            </a:r>
            <a:endParaRPr lang="zh-CN" altLang="en-US" dirty="0"/>
          </a:p>
        </p:txBody>
      </p:sp>
      <p:sp>
        <p:nvSpPr>
          <p:cNvPr id="3" name="内容占位符 2"/>
          <p:cNvSpPr>
            <a:spLocks noGrp="1"/>
          </p:cNvSpPr>
          <p:nvPr>
            <p:ph idx="1"/>
          </p:nvPr>
        </p:nvSpPr>
        <p:spPr/>
        <p:txBody>
          <a:bodyPr>
            <a:normAutofit/>
          </a:bodyPr>
          <a:lstStyle/>
          <a:p>
            <a:r>
              <a:rPr lang="en-US" altLang="zh-CN" dirty="0" smtClean="0"/>
              <a:t>/system/bin/</a:t>
            </a:r>
            <a:r>
              <a:rPr lang="en-US" altLang="zh-CN" dirty="0" err="1" smtClean="0"/>
              <a:t>chcon</a:t>
            </a:r>
            <a:endParaRPr lang="en-US" altLang="zh-CN" dirty="0" smtClean="0"/>
          </a:p>
          <a:p>
            <a:r>
              <a:rPr lang="en-US" altLang="zh-CN" dirty="0" err="1" smtClean="0"/>
              <a:t>libselinux</a:t>
            </a:r>
            <a:endParaRPr lang="en-US" altLang="zh-CN" dirty="0" err="1" smtClean="0"/>
          </a:p>
          <a:p>
            <a:r>
              <a:rPr lang="en-US" altLang="zh-CN" dirty="0" smtClean="0"/>
              <a:t>push</a:t>
            </a:r>
            <a:r>
              <a:rPr lang="zh-CN" altLang="en-US" dirty="0" smtClean="0"/>
              <a:t>到</a:t>
            </a:r>
            <a:r>
              <a:rPr lang="en-US" altLang="zh-CN" dirty="0" smtClean="0"/>
              <a:t>init.rc</a:t>
            </a:r>
            <a:r>
              <a:rPr lang="zh-CN" altLang="en-US" dirty="0" smtClean="0"/>
              <a:t>自运行时，哪怕</a:t>
            </a:r>
            <a:r>
              <a:rPr lang="en-US" altLang="zh-CN" dirty="0" smtClean="0"/>
              <a:t>permissive</a:t>
            </a:r>
            <a:r>
              <a:rPr lang="zh-CN" altLang="en-US" dirty="0" smtClean="0"/>
              <a:t>也需要</a:t>
            </a:r>
            <a:endParaRPr lang="en-US" altLang="zh-CN" dirty="0" smtClean="0"/>
          </a:p>
        </p:txBody>
      </p:sp>
      <p:pic>
        <p:nvPicPr>
          <p:cNvPr id="4" name="图片 3"/>
          <p:cNvPicPr>
            <a:picLocks noChangeAspect="1"/>
          </p:cNvPicPr>
          <p:nvPr/>
        </p:nvPicPr>
        <p:blipFill>
          <a:blip r:embed="rId1"/>
          <a:stretch>
            <a:fillRect/>
          </a:stretch>
        </p:blipFill>
        <p:spPr>
          <a:xfrm>
            <a:off x="1574223" y="4282959"/>
            <a:ext cx="8877300" cy="173355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debug</a:t>
            </a:r>
            <a:endParaRPr lang="zh-CN" altLang="en-US" dirty="0"/>
          </a:p>
        </p:txBody>
      </p:sp>
      <p:sp>
        <p:nvSpPr>
          <p:cNvPr id="3" name="内容占位符 2"/>
          <p:cNvSpPr>
            <a:spLocks noGrp="1"/>
          </p:cNvSpPr>
          <p:nvPr>
            <p:ph idx="1"/>
          </p:nvPr>
        </p:nvSpPr>
        <p:spPr/>
        <p:txBody>
          <a:bodyPr>
            <a:normAutofit/>
          </a:bodyPr>
          <a:lstStyle/>
          <a:p>
            <a:r>
              <a:rPr lang="en-US" altLang="zh-CN" dirty="0" smtClean="0"/>
              <a:t>/system/bin/</a:t>
            </a:r>
            <a:r>
              <a:rPr lang="en-US" altLang="zh-CN" dirty="0" err="1" smtClean="0"/>
              <a:t>restorecon</a:t>
            </a:r>
            <a:endParaRPr lang="en-US" altLang="zh-CN" dirty="0" smtClean="0"/>
          </a:p>
          <a:p>
            <a:r>
              <a:rPr lang="en-US" altLang="zh-CN" dirty="0" err="1" smtClean="0"/>
              <a:t>libselinux</a:t>
            </a:r>
            <a:endParaRPr lang="en-US" altLang="zh-CN" dirty="0" smtClean="0"/>
          </a:p>
        </p:txBody>
      </p:sp>
      <p:pic>
        <p:nvPicPr>
          <p:cNvPr id="5" name="图片 4"/>
          <p:cNvPicPr>
            <a:picLocks noChangeAspect="1"/>
          </p:cNvPicPr>
          <p:nvPr/>
        </p:nvPicPr>
        <p:blipFill>
          <a:blip r:embed="rId1"/>
          <a:stretch>
            <a:fillRect/>
          </a:stretch>
        </p:blipFill>
        <p:spPr>
          <a:xfrm>
            <a:off x="1534996" y="3817100"/>
            <a:ext cx="8905875" cy="200025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smtClean="0"/>
              <a:t>SELinux</a:t>
            </a:r>
            <a:r>
              <a:rPr lang="en-US" altLang="zh-CN" dirty="0" smtClean="0"/>
              <a:t> debug</a:t>
            </a:r>
            <a:endParaRPr lang="zh-CN" altLang="en-US" dirty="0"/>
          </a:p>
        </p:txBody>
      </p:sp>
      <p:sp>
        <p:nvSpPr>
          <p:cNvPr id="3" name="内容占位符 2"/>
          <p:cNvSpPr>
            <a:spLocks noGrp="1"/>
          </p:cNvSpPr>
          <p:nvPr>
            <p:ph idx="1"/>
          </p:nvPr>
        </p:nvSpPr>
        <p:spPr/>
        <p:txBody>
          <a:bodyPr>
            <a:normAutofit fontScale="55000" lnSpcReduction="20000"/>
          </a:bodyPr>
          <a:lstStyle/>
          <a:p>
            <a:r>
              <a:rPr lang="en-US" altLang="zh-CN" dirty="0" smtClean="0"/>
              <a:t>/system/</a:t>
            </a:r>
            <a:r>
              <a:rPr lang="en-US" altLang="zh-CN" dirty="0" err="1" smtClean="0"/>
              <a:t>etc</a:t>
            </a:r>
            <a:r>
              <a:rPr lang="en-US" altLang="zh-CN" dirty="0" smtClean="0"/>
              <a:t>/</a:t>
            </a:r>
            <a:r>
              <a:rPr lang="en-US" altLang="zh-CN" dirty="0" err="1" smtClean="0"/>
              <a:t>selinux</a:t>
            </a:r>
            <a:r>
              <a:rPr lang="en-US" altLang="zh-CN" dirty="0" smtClean="0"/>
              <a:t>/...</a:t>
            </a:r>
            <a:endParaRPr lang="en-US" altLang="zh-CN" dirty="0" smtClean="0"/>
          </a:p>
          <a:p>
            <a:pPr lvl="1"/>
            <a:r>
              <a:rPr lang="en-US" altLang="zh-CN" dirty="0" err="1" smtClean="0"/>
              <a:t>plat_sepolicy.cil</a:t>
            </a:r>
            <a:endParaRPr lang="en-US" altLang="zh-CN" dirty="0" smtClean="0"/>
          </a:p>
          <a:p>
            <a:pPr lvl="1"/>
            <a:r>
              <a:rPr lang="en-US" altLang="zh-CN" dirty="0" smtClean="0"/>
              <a:t>plat_mac_permissions.xml</a:t>
            </a:r>
            <a:endParaRPr lang="en-US" altLang="zh-CN" dirty="0" smtClean="0"/>
          </a:p>
          <a:p>
            <a:pPr lvl="1"/>
            <a:r>
              <a:rPr lang="en-US" altLang="zh-CN" dirty="0" err="1" smtClean="0"/>
              <a:t>plat_seapp_contexts</a:t>
            </a:r>
            <a:endParaRPr lang="en-US" altLang="zh-CN" dirty="0" smtClean="0"/>
          </a:p>
          <a:p>
            <a:pPr lvl="1"/>
            <a:r>
              <a:rPr lang="en-US" altLang="zh-CN" dirty="0" smtClean="0"/>
              <a:t>...</a:t>
            </a:r>
            <a:endParaRPr lang="en-US" altLang="zh-CN" dirty="0" smtClean="0"/>
          </a:p>
          <a:p>
            <a:r>
              <a:rPr lang="en-US" altLang="zh-CN" dirty="0" smtClean="0"/>
              <a:t>/</a:t>
            </a:r>
            <a:r>
              <a:rPr lang="en-US" altLang="zh-CN" dirty="0" err="1"/>
              <a:t>system_ext</a:t>
            </a:r>
            <a:r>
              <a:rPr lang="en-US" altLang="zh-CN" dirty="0"/>
              <a:t>/</a:t>
            </a:r>
            <a:r>
              <a:rPr lang="en-US" altLang="zh-CN" dirty="0" err="1"/>
              <a:t>etc</a:t>
            </a:r>
            <a:r>
              <a:rPr lang="en-US" altLang="zh-CN" dirty="0"/>
              <a:t>/</a:t>
            </a:r>
            <a:r>
              <a:rPr lang="en-US" altLang="zh-CN" dirty="0" err="1"/>
              <a:t>selinux</a:t>
            </a:r>
            <a:r>
              <a:rPr lang="en-US" altLang="zh-CN" dirty="0" smtClean="0"/>
              <a:t>/...</a:t>
            </a:r>
            <a:endParaRPr lang="en-US" altLang="zh-CN" dirty="0" smtClean="0"/>
          </a:p>
          <a:p>
            <a:pPr lvl="1"/>
            <a:r>
              <a:rPr lang="en-US" altLang="zh-CN" dirty="0" err="1" smtClean="0"/>
              <a:t>system_ext_sepolicy.cil</a:t>
            </a:r>
            <a:endParaRPr lang="en-US" altLang="zh-CN" dirty="0" smtClean="0"/>
          </a:p>
          <a:p>
            <a:pPr lvl="1"/>
            <a:r>
              <a:rPr lang="en-US" altLang="zh-CN" dirty="0"/>
              <a:t>system_ext_mac_permissions.xml</a:t>
            </a:r>
            <a:endParaRPr lang="en-US" altLang="zh-CN" dirty="0" smtClean="0"/>
          </a:p>
          <a:p>
            <a:pPr lvl="1"/>
            <a:r>
              <a:rPr lang="en-US" altLang="zh-CN" dirty="0" err="1" smtClean="0"/>
              <a:t>system_ext_seapp_contexts</a:t>
            </a:r>
            <a:endParaRPr lang="en-US" altLang="zh-CN" dirty="0" smtClean="0"/>
          </a:p>
          <a:p>
            <a:pPr lvl="1"/>
            <a:r>
              <a:rPr lang="en-US" altLang="zh-CN" dirty="0" err="1" smtClean="0"/>
              <a:t>system_ext_file_contexts</a:t>
            </a:r>
            <a:endParaRPr lang="en-US" altLang="zh-CN" dirty="0" smtClean="0"/>
          </a:p>
          <a:p>
            <a:pPr lvl="1"/>
            <a:r>
              <a:rPr lang="en-US" altLang="zh-CN" dirty="0" err="1" smtClean="0"/>
              <a:t>system_ext_service_contexts</a:t>
            </a:r>
            <a:endParaRPr lang="en-US" altLang="zh-CN" dirty="0" smtClean="0"/>
          </a:p>
          <a:p>
            <a:pPr lvl="1"/>
            <a:r>
              <a:rPr lang="en-US" altLang="zh-CN" dirty="0" err="1"/>
              <a:t>system_ext_property_contexts</a:t>
            </a:r>
            <a:endParaRPr lang="en-US" altLang="zh-CN" dirty="0" smtClean="0"/>
          </a:p>
          <a:p>
            <a:r>
              <a:rPr lang="en-US" altLang="zh-CN" dirty="0" smtClean="0"/>
              <a:t>/</a:t>
            </a:r>
            <a:r>
              <a:rPr lang="en-US" altLang="zh-CN" dirty="0"/>
              <a:t>product/</a:t>
            </a:r>
            <a:r>
              <a:rPr lang="en-US" altLang="zh-CN" dirty="0" err="1"/>
              <a:t>etc</a:t>
            </a:r>
            <a:r>
              <a:rPr lang="en-US" altLang="zh-CN" dirty="0"/>
              <a:t>/</a:t>
            </a:r>
            <a:r>
              <a:rPr lang="en-US" altLang="zh-CN" dirty="0" err="1"/>
              <a:t>selinux</a:t>
            </a:r>
            <a:r>
              <a:rPr lang="en-US" altLang="zh-CN" dirty="0" smtClean="0"/>
              <a:t>/...</a:t>
            </a:r>
            <a:endParaRPr lang="en-US" altLang="zh-CN" dirty="0" smtClean="0"/>
          </a:p>
          <a:p>
            <a:r>
              <a:rPr lang="en-US" altLang="zh-CN" dirty="0" smtClean="0"/>
              <a:t>/</a:t>
            </a:r>
            <a:r>
              <a:rPr lang="en-US" altLang="zh-CN" dirty="0"/>
              <a:t>vendor/</a:t>
            </a:r>
            <a:r>
              <a:rPr lang="en-US" altLang="zh-CN" dirty="0" err="1"/>
              <a:t>etc</a:t>
            </a:r>
            <a:r>
              <a:rPr lang="en-US" altLang="zh-CN" dirty="0"/>
              <a:t>/</a:t>
            </a:r>
            <a:r>
              <a:rPr lang="en-US" altLang="zh-CN" dirty="0" err="1"/>
              <a:t>selinux</a:t>
            </a:r>
            <a:r>
              <a:rPr lang="en-US" altLang="zh-CN" dirty="0" smtClean="0"/>
              <a:t>/...</a:t>
            </a:r>
            <a:endParaRPr lang="en-US" altLang="zh-CN" dirty="0" smtClean="0"/>
          </a:p>
          <a:p>
            <a:pPr lvl="1"/>
            <a:r>
              <a:rPr lang="en-US" altLang="zh-CN" dirty="0" err="1" smtClean="0"/>
              <a:t>vendor_sepolicy.cil</a:t>
            </a:r>
            <a:endParaRPr lang="en-US" altLang="zh-CN" dirty="0" smtClean="0"/>
          </a:p>
          <a:p>
            <a:pPr lvl="1"/>
            <a:endParaRPr lang="en-US" altLang="zh-CN" dirty="0" smtClean="0"/>
          </a:p>
          <a:p>
            <a:r>
              <a:rPr lang="en-US" altLang="zh-CN" dirty="0" smtClean="0"/>
              <a:t>/</a:t>
            </a:r>
            <a:r>
              <a:rPr lang="en-US" altLang="zh-CN" dirty="0" err="1"/>
              <a:t>odm</a:t>
            </a:r>
            <a:r>
              <a:rPr lang="en-US" altLang="zh-CN" dirty="0"/>
              <a:t>/</a:t>
            </a:r>
            <a:r>
              <a:rPr lang="en-US" altLang="zh-CN" dirty="0" err="1"/>
              <a:t>etc</a:t>
            </a:r>
            <a:r>
              <a:rPr lang="en-US" altLang="zh-CN" dirty="0"/>
              <a:t>/</a:t>
            </a:r>
            <a:r>
              <a:rPr lang="en-US" altLang="zh-CN" dirty="0" err="1"/>
              <a:t>selinux</a:t>
            </a:r>
            <a:r>
              <a:rPr lang="en-US" altLang="zh-CN" dirty="0" smtClean="0"/>
              <a:t>/...</a:t>
            </a:r>
            <a:endParaRPr lang="en-US" altLang="zh-CN" dirty="0" smtClean="0"/>
          </a:p>
          <a:p>
            <a:r>
              <a:rPr lang="en-US" altLang="zh-CN" dirty="0" smtClean="0"/>
              <a:t>/</a:t>
            </a:r>
            <a:r>
              <a:rPr lang="en-US" altLang="zh-CN" dirty="0" err="1" smtClean="0"/>
              <a:t>oem</a:t>
            </a:r>
            <a:r>
              <a:rPr lang="en-US" altLang="zh-CN" dirty="0" smtClean="0"/>
              <a:t>/</a:t>
            </a:r>
            <a:r>
              <a:rPr lang="en-US" altLang="zh-CN" dirty="0" err="1" smtClean="0"/>
              <a:t>etc</a:t>
            </a:r>
            <a:r>
              <a:rPr lang="en-US" altLang="zh-CN" dirty="0" smtClean="0"/>
              <a:t>/</a:t>
            </a:r>
            <a:r>
              <a:rPr lang="en-US" altLang="zh-CN" dirty="0" err="1" smtClean="0"/>
              <a:t>selinux</a:t>
            </a:r>
            <a:r>
              <a:rPr lang="en-US" altLang="zh-CN" dirty="0" smtClean="0"/>
              <a:t>/...</a:t>
            </a:r>
            <a:endParaRPr lang="en-US" altLang="zh-CN" dirty="0" smtClean="0"/>
          </a:p>
          <a:p>
            <a:endParaRPr lang="en-US" altLang="zh-CN" dirty="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err="1"/>
              <a:t>SELinux</a:t>
            </a:r>
            <a:r>
              <a:rPr lang="en-US" altLang="zh-CN" dirty="0"/>
              <a:t> debug</a:t>
            </a:r>
            <a:endParaRPr lang="zh-CN" altLang="en-US" dirty="0"/>
          </a:p>
        </p:txBody>
      </p:sp>
      <p:sp>
        <p:nvSpPr>
          <p:cNvPr id="3" name="内容占位符 2"/>
          <p:cNvSpPr>
            <a:spLocks noGrp="1"/>
          </p:cNvSpPr>
          <p:nvPr>
            <p:ph idx="1"/>
          </p:nvPr>
        </p:nvSpPr>
        <p:spPr/>
        <p:txBody>
          <a:bodyPr>
            <a:normAutofit/>
          </a:bodyPr>
          <a:lstStyle/>
          <a:p>
            <a:r>
              <a:rPr lang="en-US" altLang="zh-CN" dirty="0"/>
              <a:t>Ps -Z</a:t>
            </a:r>
            <a:endParaRPr lang="en-US" altLang="zh-CN" dirty="0"/>
          </a:p>
          <a:p>
            <a:r>
              <a:rPr lang="en-US" altLang="zh-CN" dirty="0" err="1"/>
              <a:t>adb</a:t>
            </a:r>
            <a:r>
              <a:rPr lang="en-US" altLang="zh-CN" dirty="0"/>
              <a:t> pull /sys/fs/</a:t>
            </a:r>
            <a:r>
              <a:rPr lang="en-US" altLang="zh-CN" dirty="0" err="1"/>
              <a:t>selinux</a:t>
            </a:r>
            <a:r>
              <a:rPr lang="en-US" altLang="zh-CN" dirty="0"/>
              <a:t>/policy </a:t>
            </a:r>
            <a:r>
              <a:rPr lang="en-US" altLang="zh-CN" dirty="0" smtClean="0"/>
              <a:t>.</a:t>
            </a:r>
            <a:endParaRPr lang="en-US" altLang="zh-CN" dirty="0" smtClean="0"/>
          </a:p>
          <a:p>
            <a:pPr lvl="1"/>
            <a:r>
              <a:rPr lang="en-US" altLang="zh-CN" dirty="0"/>
              <a:t>out/host/linux-x86/bin/</a:t>
            </a:r>
            <a:r>
              <a:rPr lang="en-US" altLang="zh-CN" dirty="0" err="1"/>
              <a:t>sepolicy</a:t>
            </a:r>
            <a:r>
              <a:rPr lang="en-US" altLang="zh-CN" dirty="0"/>
              <a:t>-analyze</a:t>
            </a:r>
            <a:endParaRPr lang="en-US" altLang="zh-CN" dirty="0" smtClean="0"/>
          </a:p>
          <a:p>
            <a:r>
              <a:rPr lang="en-US" altLang="zh-CN" dirty="0" err="1" smtClean="0"/>
              <a:t>neverallow</a:t>
            </a:r>
            <a:endParaRPr lang="en-US" altLang="zh-CN" dirty="0"/>
          </a:p>
          <a:p>
            <a:pPr lvl="1"/>
            <a:r>
              <a:rPr lang="en-US" altLang="zh-CN" sz="2000" dirty="0" smtClean="0"/>
              <a:t>out/target/product/</a:t>
            </a:r>
            <a:r>
              <a:rPr lang="en-US" altLang="zh-CN" sz="2000" dirty="0" err="1" smtClean="0"/>
              <a:t>matisse</a:t>
            </a:r>
            <a:r>
              <a:rPr lang="en-US" altLang="zh-CN" sz="2000" dirty="0" smtClean="0"/>
              <a:t>/</a:t>
            </a:r>
            <a:r>
              <a:rPr lang="en-US" altLang="zh-CN" sz="2000" dirty="0" err="1" smtClean="0"/>
              <a:t>obj</a:t>
            </a:r>
            <a:r>
              <a:rPr lang="en-US" altLang="zh-CN" sz="2000" dirty="0" smtClean="0"/>
              <a:t>/FAKE/</a:t>
            </a:r>
            <a:r>
              <a:rPr lang="en-US" altLang="zh-CN" sz="2000" dirty="0" err="1" smtClean="0"/>
              <a:t>sepolicy_neverallows_intermediates</a:t>
            </a:r>
            <a:r>
              <a:rPr lang="en-US" altLang="zh-CN" sz="2000" dirty="0" smtClean="0"/>
              <a:t>/</a:t>
            </a:r>
            <a:r>
              <a:rPr lang="en-US" altLang="zh-CN" sz="2000" dirty="0" err="1" smtClean="0"/>
              <a:t>policy.conf</a:t>
            </a:r>
            <a:endParaRPr lang="en-US" altLang="zh-CN" sz="2000" dirty="0" smtClean="0"/>
          </a:p>
          <a:p>
            <a:pPr lvl="1"/>
            <a:r>
              <a:rPr lang="en-US" altLang="zh-CN" sz="2000" dirty="0" err="1" smtClean="0"/>
              <a:t>out_hal</a:t>
            </a:r>
            <a:r>
              <a:rPr lang="en-US" altLang="zh-CN" sz="2000" dirty="0" smtClean="0"/>
              <a:t>/target/product/</a:t>
            </a:r>
            <a:r>
              <a:rPr lang="en-US" altLang="zh-CN" sz="2000" dirty="0" err="1" smtClean="0"/>
              <a:t>mihal</a:t>
            </a:r>
            <a:r>
              <a:rPr lang="en-US" altLang="zh-CN" sz="2000" dirty="0" smtClean="0"/>
              <a:t>/</a:t>
            </a:r>
            <a:r>
              <a:rPr lang="en-US" altLang="zh-CN" sz="2000" dirty="0" err="1" smtClean="0"/>
              <a:t>obj</a:t>
            </a:r>
            <a:r>
              <a:rPr lang="en-US" altLang="zh-CN" sz="2000" dirty="0" smtClean="0"/>
              <a:t>/FAKE/</a:t>
            </a:r>
            <a:r>
              <a:rPr lang="en-US" altLang="zh-CN" sz="2000" dirty="0" err="1" smtClean="0"/>
              <a:t>sepolicy_neverallows_intermediates</a:t>
            </a:r>
            <a:r>
              <a:rPr lang="en-US" altLang="zh-CN" sz="2000" dirty="0" smtClean="0"/>
              <a:t>/</a:t>
            </a:r>
            <a:r>
              <a:rPr lang="en-US" altLang="zh-CN" sz="2000" dirty="0" err="1" smtClean="0"/>
              <a:t>policy.conf</a:t>
            </a:r>
            <a:endParaRPr lang="en-US" altLang="zh-CN" sz="2000" dirty="0" smtClean="0"/>
          </a:p>
          <a:p>
            <a:pPr lvl="1"/>
            <a:r>
              <a:rPr lang="en-US" altLang="zh-CN" sz="2000" dirty="0" err="1" smtClean="0"/>
              <a:t>out_krn</a:t>
            </a:r>
            <a:r>
              <a:rPr lang="en-US" altLang="zh-CN" sz="2000" dirty="0" smtClean="0"/>
              <a:t>/target/product/</a:t>
            </a:r>
            <a:r>
              <a:rPr lang="en-US" altLang="zh-CN" sz="2000" dirty="0" err="1" smtClean="0"/>
              <a:t>mikrn</a:t>
            </a:r>
            <a:r>
              <a:rPr lang="en-US" altLang="zh-CN" sz="2000" dirty="0" smtClean="0"/>
              <a:t>/</a:t>
            </a:r>
            <a:r>
              <a:rPr lang="en-US" altLang="zh-CN" sz="2000" dirty="0" err="1" smtClean="0"/>
              <a:t>obj</a:t>
            </a:r>
            <a:r>
              <a:rPr lang="en-US" altLang="zh-CN" sz="2000" dirty="0" smtClean="0"/>
              <a:t>/FAKE/</a:t>
            </a:r>
            <a:r>
              <a:rPr lang="en-US" altLang="zh-CN" sz="2000" dirty="0" err="1" smtClean="0"/>
              <a:t>sepolicy_neverallows_intermediates</a:t>
            </a:r>
            <a:r>
              <a:rPr lang="en-US" altLang="zh-CN" sz="2000" dirty="0" smtClean="0"/>
              <a:t>/</a:t>
            </a:r>
            <a:r>
              <a:rPr lang="en-US" altLang="zh-CN" sz="2000" dirty="0" err="1" smtClean="0"/>
              <a:t>policy.conf</a:t>
            </a:r>
            <a:endParaRPr lang="en-US" altLang="zh-CN" sz="2000" dirty="0" smtClean="0"/>
          </a:p>
          <a:p>
            <a:pPr lvl="1"/>
            <a:r>
              <a:rPr lang="en-US" altLang="zh-CN" sz="2000" dirty="0" err="1"/>
              <a:t>out_sys</a:t>
            </a:r>
            <a:r>
              <a:rPr lang="en-US" altLang="zh-CN" sz="2000" dirty="0"/>
              <a:t>/target/product/</a:t>
            </a:r>
            <a:r>
              <a:rPr lang="en-US" altLang="zh-CN" sz="2000" dirty="0" err="1"/>
              <a:t>missi</a:t>
            </a:r>
            <a:r>
              <a:rPr lang="en-US" altLang="zh-CN" sz="2000" dirty="0"/>
              <a:t>/</a:t>
            </a:r>
            <a:r>
              <a:rPr lang="en-US" altLang="zh-CN" sz="2000" dirty="0" err="1"/>
              <a:t>obj</a:t>
            </a:r>
            <a:r>
              <a:rPr lang="en-US" altLang="zh-CN" sz="2000" dirty="0"/>
              <a:t>/FAKE/</a:t>
            </a:r>
            <a:r>
              <a:rPr lang="en-US" altLang="zh-CN" sz="2000" dirty="0" err="1"/>
              <a:t>sepolicy_neverallows_intermediates</a:t>
            </a:r>
            <a:r>
              <a:rPr lang="en-US" altLang="zh-CN" sz="2000" dirty="0"/>
              <a:t>/</a:t>
            </a:r>
            <a:r>
              <a:rPr lang="en-US" altLang="zh-CN" sz="2000" dirty="0" err="1"/>
              <a:t>policy.conf</a:t>
            </a:r>
            <a:endParaRPr lang="en-US" altLang="zh-CN" sz="2000" dirty="0" smtClean="0"/>
          </a:p>
          <a:p>
            <a:endParaRPr lang="zh-CN" altLang="en-US" dirty="0"/>
          </a:p>
        </p:txBody>
      </p:sp>
      <p:pic>
        <p:nvPicPr>
          <p:cNvPr id="4" name="图片 3"/>
          <p:cNvPicPr>
            <a:picLocks noChangeAspect="1"/>
          </p:cNvPicPr>
          <p:nvPr/>
        </p:nvPicPr>
        <p:blipFill>
          <a:blip r:embed="rId1"/>
          <a:stretch>
            <a:fillRect/>
          </a:stretch>
        </p:blipFill>
        <p:spPr>
          <a:xfrm>
            <a:off x="4158962" y="5620573"/>
            <a:ext cx="7958224" cy="111278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a:t>
            </a:r>
            <a:r>
              <a:rPr lang="zh-CN" altLang="en-US" dirty="0"/>
              <a:t> </a:t>
            </a:r>
            <a:r>
              <a:rPr lang="en-US" altLang="zh-CN" dirty="0" smtClean="0"/>
              <a:t>framework </a:t>
            </a:r>
            <a:r>
              <a:rPr lang="zh-CN" altLang="en-US" dirty="0" smtClean="0"/>
              <a:t>权限</a:t>
            </a:r>
            <a:endParaRPr lang="zh-CN" altLang="en-US" dirty="0"/>
          </a:p>
        </p:txBody>
      </p:sp>
      <p:sp>
        <p:nvSpPr>
          <p:cNvPr id="3" name="内容占位符 2"/>
          <p:cNvSpPr>
            <a:spLocks noGrp="1"/>
          </p:cNvSpPr>
          <p:nvPr>
            <p:ph idx="1"/>
          </p:nvPr>
        </p:nvSpPr>
        <p:spPr/>
        <p:txBody>
          <a:bodyPr>
            <a:normAutofit/>
          </a:bodyPr>
          <a:lstStyle/>
          <a:p>
            <a:r>
              <a:rPr lang="en-US" altLang="zh-CN" dirty="0" smtClean="0"/>
              <a:t>install-time permission</a:t>
            </a:r>
            <a:endParaRPr lang="en-US" altLang="zh-CN" dirty="0" smtClean="0"/>
          </a:p>
          <a:p>
            <a:pPr lvl="1"/>
            <a:r>
              <a:rPr lang="en-US" altLang="zh-CN" dirty="0" smtClean="0"/>
              <a:t>APK</a:t>
            </a:r>
            <a:r>
              <a:rPr lang="zh-CN" altLang="en-US" dirty="0" smtClean="0"/>
              <a:t>安装</a:t>
            </a:r>
            <a:r>
              <a:rPr lang="zh-CN" altLang="en-US" dirty="0"/>
              <a:t>时</a:t>
            </a:r>
            <a:endParaRPr lang="en-US" altLang="zh-CN" dirty="0" smtClean="0"/>
          </a:p>
          <a:p>
            <a:r>
              <a:rPr lang="en-US" altLang="zh-CN" dirty="0"/>
              <a:t>r</a:t>
            </a:r>
            <a:r>
              <a:rPr lang="en-US" altLang="zh-CN" dirty="0" smtClean="0"/>
              <a:t>untime permission</a:t>
            </a:r>
            <a:endParaRPr lang="en-US" altLang="zh-CN" dirty="0" smtClean="0"/>
          </a:p>
          <a:p>
            <a:pPr lvl="1"/>
            <a:r>
              <a:rPr lang="en-US" altLang="zh-CN" dirty="0" smtClean="0"/>
              <a:t>APP</a:t>
            </a:r>
            <a:r>
              <a:rPr lang="zh-CN" altLang="en-US" dirty="0" smtClean="0"/>
              <a:t>运行</a:t>
            </a:r>
            <a:r>
              <a:rPr lang="zh-CN" altLang="en-US" dirty="0"/>
              <a:t>时</a:t>
            </a:r>
            <a:endParaRPr lang="en-US" altLang="zh-CN"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Android framework</a:t>
            </a:r>
            <a:r>
              <a:rPr lang="zh-CN" altLang="en-US" dirty="0" smtClean="0"/>
              <a:t>权限</a:t>
            </a:r>
            <a:endParaRPr lang="zh-CN" altLang="en-US" dirty="0"/>
          </a:p>
        </p:txBody>
      </p:sp>
      <p:sp>
        <p:nvSpPr>
          <p:cNvPr id="3" name="内容占位符 2"/>
          <p:cNvSpPr>
            <a:spLocks noGrp="1"/>
          </p:cNvSpPr>
          <p:nvPr>
            <p:ph idx="1"/>
          </p:nvPr>
        </p:nvSpPr>
        <p:spPr/>
        <p:txBody>
          <a:bodyPr>
            <a:normAutofit fontScale="55000" lnSpcReduction="20000"/>
          </a:bodyPr>
          <a:lstStyle/>
          <a:p>
            <a:r>
              <a:rPr lang="zh-CN" altLang="en-US" dirty="0" smtClean="0"/>
              <a:t>声明</a:t>
            </a:r>
            <a:endParaRPr lang="en-US" altLang="zh-CN" dirty="0" smtClean="0"/>
          </a:p>
          <a:p>
            <a:pPr lvl="1"/>
            <a:r>
              <a:rPr lang="en-US" altLang="zh-CN" dirty="0" smtClean="0"/>
              <a:t>framework/base/core/res/AndroidManifest.xml</a:t>
            </a:r>
            <a:endParaRPr lang="en-US" altLang="zh-CN" dirty="0" smtClean="0"/>
          </a:p>
          <a:p>
            <a:pPr lvl="2"/>
            <a:r>
              <a:rPr lang="en-US" altLang="zh-CN" dirty="0"/>
              <a:t>&lt;permission </a:t>
            </a:r>
            <a:r>
              <a:rPr lang="en-US" altLang="zh-CN" dirty="0" err="1"/>
              <a:t>android:name</a:t>
            </a:r>
            <a:r>
              <a:rPr lang="en-US" altLang="zh-CN" dirty="0"/>
              <a:t>="</a:t>
            </a:r>
            <a:r>
              <a:rPr lang="en-US" altLang="zh-CN" dirty="0" err="1"/>
              <a:t>com.android.alarm.permission.SET_ALARM</a:t>
            </a:r>
            <a:r>
              <a:rPr lang="en-US" altLang="zh-CN" dirty="0"/>
              <a:t>"</a:t>
            </a:r>
            <a:endParaRPr lang="en-US" altLang="zh-CN" dirty="0"/>
          </a:p>
          <a:p>
            <a:pPr marL="914400" lvl="2" indent="0">
              <a:buNone/>
            </a:pPr>
            <a:r>
              <a:rPr lang="en-US" altLang="zh-CN" dirty="0"/>
              <a:t>	</a:t>
            </a:r>
            <a:r>
              <a:rPr lang="en-US" altLang="zh-CN" dirty="0" err="1"/>
              <a:t>android:label</a:t>
            </a:r>
            <a:r>
              <a:rPr lang="en-US" altLang="zh-CN" dirty="0"/>
              <a:t>="@string/</a:t>
            </a:r>
            <a:r>
              <a:rPr lang="en-US" altLang="zh-CN" dirty="0" err="1"/>
              <a:t>permlab_setAlarm</a:t>
            </a:r>
            <a:r>
              <a:rPr lang="en-US" altLang="zh-CN" dirty="0"/>
              <a:t>"</a:t>
            </a:r>
            <a:endParaRPr lang="en-US" altLang="zh-CN" dirty="0"/>
          </a:p>
          <a:p>
            <a:pPr marL="1371600" lvl="3" indent="0">
              <a:buNone/>
            </a:pPr>
            <a:r>
              <a:rPr lang="en-US" altLang="zh-CN" dirty="0" err="1"/>
              <a:t>android:description</a:t>
            </a:r>
            <a:r>
              <a:rPr lang="en-US" altLang="zh-CN" dirty="0"/>
              <a:t>="@string/</a:t>
            </a:r>
            <a:r>
              <a:rPr lang="en-US" altLang="zh-CN" dirty="0" err="1"/>
              <a:t>permdesc_setAlarm</a:t>
            </a:r>
            <a:r>
              <a:rPr lang="en-US" altLang="zh-CN" dirty="0"/>
              <a:t>"</a:t>
            </a:r>
            <a:endParaRPr lang="en-US" altLang="zh-CN" dirty="0"/>
          </a:p>
          <a:p>
            <a:pPr marL="1371600" lvl="3" indent="0">
              <a:buNone/>
            </a:pPr>
            <a:r>
              <a:rPr lang="en-US" altLang="zh-CN" dirty="0" err="1"/>
              <a:t>android:protectionLevel</a:t>
            </a:r>
            <a:r>
              <a:rPr lang="en-US" altLang="zh-CN" dirty="0"/>
              <a:t>="</a:t>
            </a:r>
            <a:r>
              <a:rPr lang="en-US" altLang="zh-CN" b="1" dirty="0">
                <a:solidFill>
                  <a:srgbClr val="FF0000"/>
                </a:solidFill>
              </a:rPr>
              <a:t>normal</a:t>
            </a:r>
            <a:r>
              <a:rPr lang="en-US" altLang="zh-CN" dirty="0"/>
              <a:t>" </a:t>
            </a:r>
            <a:r>
              <a:rPr lang="en-US" altLang="zh-CN" dirty="0" smtClean="0"/>
              <a:t>/&gt;</a:t>
            </a:r>
            <a:endParaRPr lang="en-US" altLang="zh-CN" dirty="0" smtClean="0"/>
          </a:p>
          <a:p>
            <a:pPr lvl="2"/>
            <a:r>
              <a:rPr lang="en-US" altLang="zh-CN" dirty="0"/>
              <a:t>&lt;permission </a:t>
            </a:r>
            <a:r>
              <a:rPr lang="en-US" altLang="zh-CN" dirty="0" err="1"/>
              <a:t>android:name</a:t>
            </a:r>
            <a:r>
              <a:rPr lang="en-US" altLang="zh-CN" dirty="0"/>
              <a:t>="</a:t>
            </a:r>
            <a:r>
              <a:rPr lang="en-US" altLang="zh-CN" dirty="0" err="1"/>
              <a:t>android.permission.NETWORK_SCAN</a:t>
            </a:r>
            <a:r>
              <a:rPr lang="en-US" altLang="zh-CN" dirty="0"/>
              <a:t>"</a:t>
            </a:r>
            <a:endParaRPr lang="en-US" altLang="zh-CN" dirty="0"/>
          </a:p>
          <a:p>
            <a:pPr marL="1371600" lvl="3" indent="0">
              <a:buNone/>
            </a:pPr>
            <a:r>
              <a:rPr lang="en-US" altLang="zh-CN" dirty="0" err="1"/>
              <a:t>android:protectionLevel</a:t>
            </a:r>
            <a:r>
              <a:rPr lang="en-US" altLang="zh-CN" dirty="0"/>
              <a:t>="</a:t>
            </a:r>
            <a:r>
              <a:rPr lang="en-US" altLang="zh-CN" b="1" dirty="0" err="1">
                <a:solidFill>
                  <a:srgbClr val="FF0000"/>
                </a:solidFill>
              </a:rPr>
              <a:t>signature|privileged</a:t>
            </a:r>
            <a:r>
              <a:rPr lang="en-US" altLang="zh-CN" dirty="0"/>
              <a:t>" /&gt;</a:t>
            </a:r>
            <a:endParaRPr lang="en-US" altLang="zh-CN" dirty="0"/>
          </a:p>
          <a:p>
            <a:pPr lvl="2"/>
            <a:r>
              <a:rPr lang="en-US" altLang="zh-CN" dirty="0"/>
              <a:t>&lt;permission</a:t>
            </a:r>
            <a:endParaRPr lang="en-US" altLang="zh-CN" dirty="0"/>
          </a:p>
          <a:p>
            <a:pPr marL="1371600" lvl="3" indent="0">
              <a:buNone/>
            </a:pPr>
            <a:r>
              <a:rPr lang="en-US" altLang="zh-CN" dirty="0" err="1"/>
              <a:t>android:name</a:t>
            </a:r>
            <a:r>
              <a:rPr lang="en-US" altLang="zh-CN" dirty="0"/>
              <a:t>="</a:t>
            </a:r>
            <a:r>
              <a:rPr lang="en-US" altLang="zh-CN" dirty="0" err="1"/>
              <a:t>com.android.settings.permission.POWER_MODE_CHANGE</a:t>
            </a:r>
            <a:r>
              <a:rPr lang="en-US" altLang="zh-CN" dirty="0"/>
              <a:t>“</a:t>
            </a:r>
            <a:endParaRPr lang="en-US" altLang="zh-CN" dirty="0"/>
          </a:p>
          <a:p>
            <a:pPr marL="1371600" lvl="3" indent="0">
              <a:buNone/>
            </a:pPr>
            <a:r>
              <a:rPr lang="en-US" altLang="zh-CN" dirty="0" err="1"/>
              <a:t>android:protectionLevel</a:t>
            </a:r>
            <a:r>
              <a:rPr lang="en-US" altLang="zh-CN" dirty="0"/>
              <a:t>="</a:t>
            </a:r>
            <a:r>
              <a:rPr lang="en-US" altLang="zh-CN" b="1" dirty="0" err="1">
                <a:solidFill>
                  <a:srgbClr val="FF0000"/>
                </a:solidFill>
              </a:rPr>
              <a:t>signatureOrSystem</a:t>
            </a:r>
            <a:r>
              <a:rPr lang="en-US" altLang="zh-CN" dirty="0"/>
              <a:t>" </a:t>
            </a:r>
            <a:r>
              <a:rPr lang="en-US" altLang="zh-CN" dirty="0" smtClean="0"/>
              <a:t>/&gt;</a:t>
            </a:r>
            <a:endParaRPr lang="en-US" altLang="zh-CN" dirty="0"/>
          </a:p>
          <a:p>
            <a:pPr lvl="1"/>
            <a:r>
              <a:rPr lang="en-US" altLang="zh-CN" dirty="0" smtClean="0"/>
              <a:t>Packages/apps/Settings</a:t>
            </a:r>
            <a:endParaRPr lang="en-US" altLang="zh-CN" dirty="0" smtClean="0"/>
          </a:p>
          <a:p>
            <a:pPr lvl="2"/>
            <a:r>
              <a:rPr lang="zh-CN" altLang="en-US" dirty="0" smtClean="0"/>
              <a:t>声明</a:t>
            </a:r>
            <a:endParaRPr lang="en-US" altLang="zh-CN" dirty="0" smtClean="0"/>
          </a:p>
          <a:p>
            <a:pPr lvl="3"/>
            <a:r>
              <a:rPr lang="en-US" altLang="zh-CN" dirty="0"/>
              <a:t>&lt;permission</a:t>
            </a:r>
            <a:endParaRPr lang="en-US" altLang="zh-CN" dirty="0"/>
          </a:p>
          <a:p>
            <a:pPr marL="457200" lvl="1" indent="0">
              <a:buNone/>
            </a:pPr>
            <a:r>
              <a:rPr lang="en-US" altLang="zh-CN" dirty="0"/>
              <a:t>	</a:t>
            </a:r>
            <a:r>
              <a:rPr lang="en-US" altLang="zh-CN" dirty="0" smtClean="0"/>
              <a:t>	</a:t>
            </a:r>
            <a:r>
              <a:rPr lang="en-US" altLang="zh-CN" dirty="0" err="1" smtClean="0"/>
              <a:t>android:name</a:t>
            </a:r>
            <a:r>
              <a:rPr lang="en-US" altLang="zh-CN" dirty="0"/>
              <a:t>="</a:t>
            </a:r>
            <a:r>
              <a:rPr lang="en-US" altLang="zh-CN" dirty="0" err="1"/>
              <a:t>com.android.settings.permission.READ_SETTINGS</a:t>
            </a:r>
            <a:r>
              <a:rPr lang="en-US" altLang="zh-CN" dirty="0"/>
              <a:t>"</a:t>
            </a:r>
            <a:endParaRPr lang="en-US" altLang="zh-CN" dirty="0"/>
          </a:p>
          <a:p>
            <a:pPr marL="457200" lvl="1" indent="0">
              <a:buNone/>
            </a:pPr>
            <a:r>
              <a:rPr lang="en-US" altLang="zh-CN" dirty="0"/>
              <a:t>	</a:t>
            </a:r>
            <a:r>
              <a:rPr lang="en-US" altLang="zh-CN" dirty="0" smtClean="0"/>
              <a:t>	</a:t>
            </a:r>
            <a:r>
              <a:rPr lang="en-US" altLang="zh-CN" dirty="0" err="1" smtClean="0"/>
              <a:t>android:protectionLevel</a:t>
            </a:r>
            <a:r>
              <a:rPr lang="en-US" altLang="zh-CN" dirty="0"/>
              <a:t>="</a:t>
            </a:r>
            <a:r>
              <a:rPr lang="en-US" altLang="zh-CN" b="1" dirty="0" err="1">
                <a:solidFill>
                  <a:srgbClr val="FF0000"/>
                </a:solidFill>
              </a:rPr>
              <a:t>signatureOrSystem</a:t>
            </a:r>
            <a:r>
              <a:rPr lang="en-US" altLang="zh-CN" dirty="0"/>
              <a:t>" </a:t>
            </a:r>
            <a:r>
              <a:rPr lang="en-US" altLang="zh-CN" dirty="0" smtClean="0"/>
              <a:t>/&gt;</a:t>
            </a:r>
            <a:endParaRPr lang="en-US" altLang="zh-CN" dirty="0" smtClean="0"/>
          </a:p>
          <a:p>
            <a:r>
              <a:rPr lang="zh-CN" altLang="en-US" dirty="0" smtClean="0"/>
              <a:t>使用</a:t>
            </a:r>
            <a:endParaRPr lang="en-US" altLang="zh-CN" dirty="0" smtClean="0"/>
          </a:p>
          <a:p>
            <a:pPr lvl="1"/>
            <a:r>
              <a:rPr lang="en-US" altLang="zh-CN" b="1" dirty="0"/>
              <a:t>&lt;uses-permission </a:t>
            </a:r>
            <a:r>
              <a:rPr lang="en-US" altLang="zh-CN" b="1" dirty="0" err="1"/>
              <a:t>android:name</a:t>
            </a:r>
            <a:r>
              <a:rPr lang="en-US" altLang="zh-CN" b="1" dirty="0"/>
              <a:t>="</a:t>
            </a:r>
            <a:r>
              <a:rPr lang="en-US" altLang="zh-CN" b="1" dirty="0" err="1"/>
              <a:t>android.permission.CLEAR_APP_USER_DATA</a:t>
            </a:r>
            <a:r>
              <a:rPr lang="en-US" altLang="zh-CN" b="1" dirty="0"/>
              <a:t>" </a:t>
            </a:r>
            <a:r>
              <a:rPr lang="en-US" altLang="zh-CN" b="1" dirty="0" smtClean="0"/>
              <a:t>/&gt;</a:t>
            </a:r>
            <a:endParaRPr lang="en-US" altLang="zh-CN" b="1" dirty="0" smtClean="0"/>
          </a:p>
          <a:p>
            <a:pPr lvl="1"/>
            <a:r>
              <a:rPr lang="en-US" altLang="zh-CN" b="1" dirty="0"/>
              <a:t>&lt;</a:t>
            </a:r>
            <a:r>
              <a:rPr lang="en-US" altLang="zh-CN" b="1" dirty="0">
                <a:solidFill>
                  <a:srgbClr val="FF0000"/>
                </a:solidFill>
              </a:rPr>
              <a:t>uses-feature</a:t>
            </a:r>
            <a:r>
              <a:rPr lang="en-US" altLang="zh-CN" b="1" dirty="0"/>
              <a:t> </a:t>
            </a:r>
            <a:r>
              <a:rPr lang="en-US" altLang="zh-CN" b="1" dirty="0" err="1"/>
              <a:t>android:name</a:t>
            </a:r>
            <a:r>
              <a:rPr lang="en-US" altLang="zh-CN" b="1" dirty="0"/>
              <a:t>="</a:t>
            </a:r>
            <a:r>
              <a:rPr lang="en-US" altLang="zh-CN" b="1" dirty="0" err="1"/>
              <a:t>android.hardware.camera</a:t>
            </a:r>
            <a:r>
              <a:rPr lang="en-US" altLang="zh-CN" b="1" dirty="0"/>
              <a:t>" </a:t>
            </a:r>
            <a:r>
              <a:rPr lang="en-US" altLang="zh-CN" b="1" dirty="0" err="1"/>
              <a:t>android:required</a:t>
            </a:r>
            <a:r>
              <a:rPr lang="en-US" altLang="zh-CN" b="1" dirty="0"/>
              <a:t>="false" /&gt;</a:t>
            </a:r>
            <a:endParaRPr lang="en-US" altLang="zh-CN" b="1" dirty="0" smtClean="0"/>
          </a:p>
          <a:p>
            <a:pPr lvl="1"/>
            <a:r>
              <a:rPr lang="en-US" altLang="zh-CN" b="1" dirty="0" smtClean="0"/>
              <a:t>...</a:t>
            </a:r>
            <a:endParaRPr lang="en-US" altLang="zh-CN" b="1" dirty="0" smtClean="0"/>
          </a:p>
          <a:p>
            <a:pPr lvl="1"/>
            <a:r>
              <a:rPr lang="en-US" altLang="zh-CN" b="1" dirty="0" err="1"/>
              <a:t>android:sharedUserId</a:t>
            </a:r>
            <a:r>
              <a:rPr lang="en-US" altLang="zh-CN" b="1" dirty="0"/>
              <a:t>="</a:t>
            </a:r>
            <a:r>
              <a:rPr lang="en-US" altLang="zh-CN" b="1" dirty="0" err="1"/>
              <a:t>android.uid.system</a:t>
            </a:r>
            <a:r>
              <a:rPr lang="en-US" altLang="zh-CN" b="1" dirty="0"/>
              <a:t>"</a:t>
            </a:r>
            <a:endParaRPr lang="en-US" altLang="zh-CN" b="1"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DAC</a:t>
            </a:r>
            <a:endParaRPr lang="zh-CN" altLang="en-US" dirty="0"/>
          </a:p>
        </p:txBody>
      </p:sp>
      <p:sp>
        <p:nvSpPr>
          <p:cNvPr id="3" name="内容占位符 2"/>
          <p:cNvSpPr>
            <a:spLocks noGrp="1"/>
          </p:cNvSpPr>
          <p:nvPr>
            <p:ph idx="1"/>
          </p:nvPr>
        </p:nvSpPr>
        <p:spPr/>
        <p:txBody>
          <a:bodyPr/>
          <a:lstStyle/>
          <a:p>
            <a:r>
              <a:rPr lang="en-US" altLang="zh-CN" dirty="0" smtClean="0"/>
              <a:t>ls –l /dev</a:t>
            </a:r>
            <a:r>
              <a:rPr lang="zh-CN" altLang="en-US" dirty="0" smtClean="0"/>
              <a:t>；</a:t>
            </a:r>
            <a:r>
              <a:rPr lang="en-US" altLang="zh-CN" dirty="0" smtClean="0"/>
              <a:t>ls –l /dev/socket/</a:t>
            </a:r>
            <a:endParaRPr lang="en-US" altLang="zh-CN" dirty="0" smtClean="0"/>
          </a:p>
          <a:p>
            <a:r>
              <a:rPr lang="en-US" altLang="zh-CN" dirty="0"/>
              <a:t>c</a:t>
            </a:r>
            <a:r>
              <a:rPr lang="zh-CN" altLang="en-US" dirty="0" smtClean="0"/>
              <a:t>字符文件、</a:t>
            </a:r>
            <a:r>
              <a:rPr lang="en-US" altLang="zh-CN" dirty="0" smtClean="0"/>
              <a:t>s socket</a:t>
            </a:r>
            <a:r>
              <a:rPr lang="zh-CN" altLang="en-US" dirty="0"/>
              <a:t>文件</a:t>
            </a:r>
            <a:endParaRPr lang="zh-CN" altLang="en-US" dirty="0"/>
          </a:p>
        </p:txBody>
      </p:sp>
      <p:pic>
        <p:nvPicPr>
          <p:cNvPr id="6" name="图片 5"/>
          <p:cNvPicPr>
            <a:picLocks noChangeAspect="1"/>
          </p:cNvPicPr>
          <p:nvPr/>
        </p:nvPicPr>
        <p:blipFill>
          <a:blip r:embed="rId1"/>
          <a:stretch>
            <a:fillRect/>
          </a:stretch>
        </p:blipFill>
        <p:spPr>
          <a:xfrm>
            <a:off x="773083" y="2826328"/>
            <a:ext cx="5442695" cy="3583737"/>
          </a:xfrm>
          <a:prstGeom prst="rect">
            <a:avLst/>
          </a:prstGeom>
        </p:spPr>
      </p:pic>
      <p:pic>
        <p:nvPicPr>
          <p:cNvPr id="7" name="图片 6"/>
          <p:cNvPicPr>
            <a:picLocks noChangeAspect="1"/>
          </p:cNvPicPr>
          <p:nvPr/>
        </p:nvPicPr>
        <p:blipFill>
          <a:blip r:embed="rId2"/>
          <a:stretch>
            <a:fillRect/>
          </a:stretch>
        </p:blipFill>
        <p:spPr>
          <a:xfrm>
            <a:off x="6455459" y="2826328"/>
            <a:ext cx="4697363" cy="3583738"/>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a:t>
            </a:r>
            <a:r>
              <a:rPr lang="zh-CN" altLang="en-US" dirty="0"/>
              <a:t> </a:t>
            </a:r>
            <a:r>
              <a:rPr lang="en-US" altLang="zh-CN" dirty="0" smtClean="0"/>
              <a:t>framework</a:t>
            </a:r>
            <a:r>
              <a:rPr lang="zh-CN" altLang="en-US" dirty="0" smtClean="0"/>
              <a:t>权限</a:t>
            </a:r>
            <a:endParaRPr lang="zh-CN" altLang="en-US" dirty="0"/>
          </a:p>
        </p:txBody>
      </p:sp>
      <p:sp>
        <p:nvSpPr>
          <p:cNvPr id="3" name="内容占位符 2"/>
          <p:cNvSpPr>
            <a:spLocks noGrp="1"/>
          </p:cNvSpPr>
          <p:nvPr>
            <p:ph idx="1"/>
          </p:nvPr>
        </p:nvSpPr>
        <p:spPr/>
        <p:txBody>
          <a:bodyPr>
            <a:normAutofit fontScale="32500" lnSpcReduction="20000"/>
          </a:bodyPr>
          <a:lstStyle/>
          <a:p>
            <a:r>
              <a:rPr lang="zh-CN" altLang="en-US" dirty="0" smtClean="0"/>
              <a:t>权限等级</a:t>
            </a:r>
            <a:r>
              <a:rPr lang="en-US" altLang="zh-CN" dirty="0" smtClean="0"/>
              <a:t>Normal</a:t>
            </a:r>
            <a:r>
              <a:rPr lang="zh-CN" altLang="en-US" dirty="0" smtClean="0"/>
              <a:t>、</a:t>
            </a:r>
            <a:r>
              <a:rPr lang="en-US" altLang="zh-CN" dirty="0" smtClean="0"/>
              <a:t>dangerous</a:t>
            </a:r>
            <a:r>
              <a:rPr lang="zh-CN" altLang="en-US" dirty="0" smtClean="0"/>
              <a:t>、</a:t>
            </a:r>
            <a:r>
              <a:rPr lang="en-US" altLang="zh-CN" dirty="0" smtClean="0"/>
              <a:t>signature</a:t>
            </a:r>
            <a:r>
              <a:rPr lang="zh-CN" altLang="en-US" dirty="0" smtClean="0"/>
              <a:t>、</a:t>
            </a:r>
            <a:r>
              <a:rPr lang="en-US" altLang="zh-CN" dirty="0" smtClean="0"/>
              <a:t>privilege</a:t>
            </a:r>
            <a:r>
              <a:rPr lang="zh-CN" altLang="en-US" dirty="0" smtClean="0"/>
              <a:t>（</a:t>
            </a:r>
            <a:r>
              <a:rPr lang="en-US" altLang="zh-CN" dirty="0" smtClean="0"/>
              <a:t>system....</a:t>
            </a:r>
            <a:r>
              <a:rPr lang="zh-CN" altLang="en-US" dirty="0" smtClean="0"/>
              <a:t>）</a:t>
            </a:r>
            <a:endParaRPr lang="en-US" altLang="zh-CN" dirty="0" smtClean="0"/>
          </a:p>
          <a:p>
            <a:r>
              <a:rPr lang="en-US" altLang="zh-CN" b="1" dirty="0" smtClean="0"/>
              <a:t>AndroidManifest.xml</a:t>
            </a:r>
            <a:r>
              <a:rPr lang="zh-CN" altLang="en-US" b="1" dirty="0" smtClean="0"/>
              <a:t>声明</a:t>
            </a:r>
            <a:endParaRPr lang="en-US" altLang="zh-CN" b="1" dirty="0" smtClean="0"/>
          </a:p>
          <a:p>
            <a:pPr lvl="1"/>
            <a:r>
              <a:rPr lang="en-US" altLang="zh-CN" dirty="0" smtClean="0"/>
              <a:t>framework/base/core/res/AndroidManifest.xml</a:t>
            </a:r>
            <a:endParaRPr lang="en-US" altLang="zh-CN" dirty="0" smtClean="0"/>
          </a:p>
          <a:p>
            <a:pPr lvl="2"/>
            <a:r>
              <a:rPr lang="en-US" altLang="zh-CN" dirty="0"/>
              <a:t>&lt;permission </a:t>
            </a:r>
            <a:r>
              <a:rPr lang="en-US" altLang="zh-CN" dirty="0" err="1"/>
              <a:t>android:name</a:t>
            </a:r>
            <a:r>
              <a:rPr lang="en-US" altLang="zh-CN" dirty="0"/>
              <a:t>="</a:t>
            </a:r>
            <a:r>
              <a:rPr lang="en-US" altLang="zh-CN" dirty="0" err="1" smtClean="0"/>
              <a:t>android.permission.NETWORK_SCAN</a:t>
            </a:r>
            <a:r>
              <a:rPr lang="en-US" altLang="zh-CN" dirty="0" smtClean="0"/>
              <a:t>“ </a:t>
            </a:r>
            <a:r>
              <a:rPr lang="en-US" altLang="zh-CN" b="1" dirty="0" err="1" smtClean="0">
                <a:solidFill>
                  <a:srgbClr val="FF0000"/>
                </a:solidFill>
              </a:rPr>
              <a:t>android:protectionLevel</a:t>
            </a:r>
            <a:r>
              <a:rPr lang="en-US" altLang="zh-CN" b="1" dirty="0">
                <a:solidFill>
                  <a:srgbClr val="FF0000"/>
                </a:solidFill>
              </a:rPr>
              <a:t>="</a:t>
            </a:r>
            <a:r>
              <a:rPr lang="en-US" altLang="zh-CN" b="1" dirty="0" err="1">
                <a:solidFill>
                  <a:srgbClr val="FF0000"/>
                </a:solidFill>
              </a:rPr>
              <a:t>signature|privileged</a:t>
            </a:r>
            <a:r>
              <a:rPr lang="en-US" altLang="zh-CN" b="1" dirty="0">
                <a:solidFill>
                  <a:srgbClr val="FF0000"/>
                </a:solidFill>
              </a:rPr>
              <a:t>" </a:t>
            </a:r>
            <a:r>
              <a:rPr lang="en-US" altLang="zh-CN" dirty="0" smtClean="0"/>
              <a:t>/&gt;</a:t>
            </a:r>
            <a:endParaRPr lang="en-US" altLang="zh-CN" dirty="0" smtClean="0"/>
          </a:p>
          <a:p>
            <a:pPr lvl="1"/>
            <a:r>
              <a:rPr lang="en-US" altLang="zh-CN" dirty="0" smtClean="0"/>
              <a:t>Packages/apps/Settings</a:t>
            </a:r>
            <a:endParaRPr lang="en-US" altLang="zh-CN" dirty="0"/>
          </a:p>
          <a:p>
            <a:pPr lvl="2"/>
            <a:r>
              <a:rPr lang="en-US" altLang="zh-CN" dirty="0" smtClean="0"/>
              <a:t>&lt;permission </a:t>
            </a:r>
            <a:r>
              <a:rPr lang="en-US" altLang="zh-CN" dirty="0" err="1"/>
              <a:t>android:name</a:t>
            </a:r>
            <a:r>
              <a:rPr lang="en-US" altLang="zh-CN" dirty="0"/>
              <a:t>="</a:t>
            </a:r>
            <a:r>
              <a:rPr lang="en-US" altLang="zh-CN" dirty="0" err="1" smtClean="0"/>
              <a:t>com.android.settings.permission.READ_SETTINGS</a:t>
            </a:r>
            <a:r>
              <a:rPr lang="en-US" altLang="zh-CN" dirty="0" smtClean="0"/>
              <a:t>“ </a:t>
            </a:r>
            <a:r>
              <a:rPr lang="en-US" altLang="zh-CN" b="1" dirty="0" err="1" smtClean="0">
                <a:solidFill>
                  <a:srgbClr val="FF0000"/>
                </a:solidFill>
              </a:rPr>
              <a:t>android:protectionLevel</a:t>
            </a:r>
            <a:r>
              <a:rPr lang="en-US" altLang="zh-CN" b="1" dirty="0">
                <a:solidFill>
                  <a:srgbClr val="FF0000"/>
                </a:solidFill>
              </a:rPr>
              <a:t>="</a:t>
            </a:r>
            <a:r>
              <a:rPr lang="en-US" altLang="zh-CN" b="1" dirty="0" err="1">
                <a:solidFill>
                  <a:srgbClr val="FF0000"/>
                </a:solidFill>
              </a:rPr>
              <a:t>signatureOrSystem</a:t>
            </a:r>
            <a:r>
              <a:rPr lang="en-US" altLang="zh-CN" b="1" dirty="0">
                <a:solidFill>
                  <a:srgbClr val="FF0000"/>
                </a:solidFill>
              </a:rPr>
              <a:t>" </a:t>
            </a:r>
            <a:r>
              <a:rPr lang="en-US" altLang="zh-CN" dirty="0" smtClean="0"/>
              <a:t>/&gt;</a:t>
            </a:r>
            <a:endParaRPr lang="en-US" altLang="zh-CN" dirty="0" smtClean="0"/>
          </a:p>
          <a:p>
            <a:r>
              <a:rPr lang="en-US" altLang="zh-CN" b="1" dirty="0" smtClean="0"/>
              <a:t>AndroidManifest.xml</a:t>
            </a:r>
            <a:r>
              <a:rPr lang="zh-CN" altLang="en-US" b="1" dirty="0" smtClean="0"/>
              <a:t>使用</a:t>
            </a:r>
            <a:endParaRPr lang="en-US" altLang="zh-CN" b="1" dirty="0" smtClean="0"/>
          </a:p>
          <a:p>
            <a:pPr lvl="1"/>
            <a:r>
              <a:rPr lang="en-US" altLang="zh-CN" dirty="0" smtClean="0"/>
              <a:t>&lt;use-permission&gt;</a:t>
            </a:r>
            <a:endParaRPr lang="en-US" altLang="zh-CN" dirty="0" smtClean="0"/>
          </a:p>
          <a:p>
            <a:pPr lvl="2"/>
            <a:r>
              <a:rPr lang="en-US" altLang="zh-CN" dirty="0"/>
              <a:t>&lt;uses-permission </a:t>
            </a:r>
            <a:r>
              <a:rPr lang="en-US" altLang="zh-CN" dirty="0" err="1"/>
              <a:t>android:name</a:t>
            </a:r>
            <a:r>
              <a:rPr lang="en-US" altLang="zh-CN" dirty="0"/>
              <a:t>="</a:t>
            </a:r>
            <a:r>
              <a:rPr lang="en-US" altLang="zh-CN" dirty="0" err="1"/>
              <a:t>android.permission.WRITE_EXTERNAL_STORAGE</a:t>
            </a:r>
            <a:r>
              <a:rPr lang="en-US" altLang="zh-CN" dirty="0"/>
              <a:t>" </a:t>
            </a:r>
            <a:r>
              <a:rPr lang="en-US" altLang="zh-CN" dirty="0" smtClean="0"/>
              <a:t>/&gt;</a:t>
            </a:r>
            <a:endParaRPr lang="en-US" altLang="zh-CN" dirty="0" smtClean="0"/>
          </a:p>
          <a:p>
            <a:pPr lvl="3"/>
            <a:r>
              <a:rPr lang="en-US" altLang="zh-CN" dirty="0" smtClean="0"/>
              <a:t>Runtime permission</a:t>
            </a:r>
            <a:endParaRPr lang="en-US" altLang="zh-CN" dirty="0" smtClean="0"/>
          </a:p>
          <a:p>
            <a:pPr lvl="2"/>
            <a:r>
              <a:rPr lang="en-US" altLang="zh-CN" dirty="0" smtClean="0"/>
              <a:t>&lt;</a:t>
            </a:r>
            <a:r>
              <a:rPr lang="en-US" altLang="zh-CN" dirty="0"/>
              <a:t>uses-permission </a:t>
            </a:r>
            <a:r>
              <a:rPr lang="en-US" altLang="zh-CN" dirty="0" err="1"/>
              <a:t>android:name</a:t>
            </a:r>
            <a:r>
              <a:rPr lang="en-US" altLang="zh-CN" dirty="0"/>
              <a:t>="</a:t>
            </a:r>
            <a:r>
              <a:rPr lang="en-US" altLang="zh-CN" dirty="0" err="1"/>
              <a:t>com.android.alarm.permission.SET_ALARM</a:t>
            </a:r>
            <a:r>
              <a:rPr lang="en-US" altLang="zh-CN" dirty="0"/>
              <a:t>" </a:t>
            </a:r>
            <a:r>
              <a:rPr lang="en-US" altLang="zh-CN" dirty="0" smtClean="0"/>
              <a:t>/&gt;</a:t>
            </a:r>
            <a:endParaRPr lang="en-US" altLang="zh-CN" dirty="0" smtClean="0"/>
          </a:p>
          <a:p>
            <a:pPr lvl="3"/>
            <a:r>
              <a:rPr lang="en-US" altLang="zh-CN" dirty="0" err="1"/>
              <a:t>MiuiSystemUI</a:t>
            </a:r>
            <a:r>
              <a:rPr lang="en-US" altLang="zh-CN" dirty="0"/>
              <a:t>/packages/</a:t>
            </a:r>
            <a:r>
              <a:rPr lang="en-US" altLang="zh-CN" dirty="0" err="1"/>
              <a:t>SystemUI</a:t>
            </a:r>
            <a:r>
              <a:rPr lang="en-US" altLang="zh-CN" dirty="0"/>
              <a:t>/AndroidManifest.xml:133:</a:t>
            </a:r>
            <a:endParaRPr lang="en-US" altLang="zh-CN" dirty="0" smtClean="0"/>
          </a:p>
          <a:p>
            <a:r>
              <a:rPr lang="en-US" altLang="zh-CN" b="1" dirty="0" smtClean="0"/>
              <a:t>Signature</a:t>
            </a:r>
            <a:endParaRPr lang="en-US" altLang="zh-CN" b="1" dirty="0" smtClean="0"/>
          </a:p>
          <a:p>
            <a:pPr lvl="1"/>
            <a:r>
              <a:rPr lang="zh-CN" altLang="en-US" b="1" dirty="0" smtClean="0"/>
              <a:t>签名一致</a:t>
            </a:r>
            <a:endParaRPr lang="en-US" altLang="zh-CN" b="1" dirty="0" smtClean="0"/>
          </a:p>
          <a:p>
            <a:pPr lvl="1"/>
            <a:r>
              <a:rPr lang="zh-CN" altLang="en-US" dirty="0"/>
              <a:t>打包</a:t>
            </a:r>
            <a:r>
              <a:rPr lang="zh-CN" altLang="en-US" dirty="0" smtClean="0"/>
              <a:t>签名</a:t>
            </a:r>
            <a:r>
              <a:rPr lang="en-US" altLang="zh-CN" dirty="0"/>
              <a:t>/</a:t>
            </a:r>
            <a:r>
              <a:rPr lang="zh-CN" altLang="en-US" dirty="0" smtClean="0"/>
              <a:t>单独签名</a:t>
            </a:r>
            <a:endParaRPr lang="en-US" altLang="zh-CN" dirty="0" smtClean="0"/>
          </a:p>
          <a:p>
            <a:r>
              <a:rPr lang="en-US" altLang="zh-CN" b="1" dirty="0" smtClean="0"/>
              <a:t>Privilege</a:t>
            </a:r>
            <a:endParaRPr lang="en-US" altLang="zh-CN" b="1" dirty="0" smtClean="0"/>
          </a:p>
          <a:p>
            <a:pPr lvl="1"/>
            <a:r>
              <a:rPr lang="zh-CN" altLang="en-US" b="1" dirty="0" smtClean="0"/>
              <a:t>特权</a:t>
            </a:r>
            <a:r>
              <a:rPr lang="en-US" altLang="zh-CN" b="1" dirty="0" err="1" smtClean="0"/>
              <a:t>apk</a:t>
            </a:r>
            <a:endParaRPr lang="en-US" altLang="zh-CN" b="1" dirty="0" smtClean="0"/>
          </a:p>
          <a:p>
            <a:pPr lvl="1"/>
            <a:r>
              <a:rPr lang="en-US" altLang="zh-CN" b="1" dirty="0" err="1" smtClean="0"/>
              <a:t>priv</a:t>
            </a:r>
            <a:r>
              <a:rPr lang="en-US" altLang="zh-CN" b="1" dirty="0" smtClean="0"/>
              <a:t>-app</a:t>
            </a:r>
            <a:endParaRPr lang="en-US" altLang="zh-CN" b="1" dirty="0" smtClean="0"/>
          </a:p>
          <a:p>
            <a:pPr lvl="2"/>
            <a:r>
              <a:rPr lang="en-US" altLang="zh-CN" b="1" dirty="0" smtClean="0"/>
              <a:t>/</a:t>
            </a:r>
            <a:r>
              <a:rPr lang="en-US" altLang="zh-CN" b="1" dirty="0"/>
              <a:t>System/</a:t>
            </a:r>
            <a:r>
              <a:rPr lang="en-US" altLang="zh-CN" b="1" dirty="0" err="1"/>
              <a:t>priv</a:t>
            </a:r>
            <a:r>
              <a:rPr lang="en-US" altLang="zh-CN" b="1" dirty="0"/>
              <a:t>-app</a:t>
            </a:r>
            <a:r>
              <a:rPr lang="en-US" altLang="zh-CN" b="1" dirty="0" smtClean="0"/>
              <a:t>/...</a:t>
            </a:r>
            <a:endParaRPr lang="en-US" altLang="zh-CN" b="1" dirty="0" smtClean="0"/>
          </a:p>
          <a:p>
            <a:pPr lvl="2"/>
            <a:r>
              <a:rPr lang="en-US" altLang="zh-CN" b="1" dirty="0" smtClean="0"/>
              <a:t>/</a:t>
            </a:r>
            <a:r>
              <a:rPr lang="en-US" altLang="zh-CN" b="1" dirty="0" err="1" smtClean="0"/>
              <a:t>System_ext</a:t>
            </a:r>
            <a:r>
              <a:rPr lang="en-US" altLang="zh-CN" b="1" dirty="0" smtClean="0"/>
              <a:t>/</a:t>
            </a:r>
            <a:r>
              <a:rPr lang="en-US" altLang="zh-CN" b="1" dirty="0" err="1" smtClean="0"/>
              <a:t>priv</a:t>
            </a:r>
            <a:r>
              <a:rPr lang="en-US" altLang="zh-CN" b="1" dirty="0" smtClean="0"/>
              <a:t>-app</a:t>
            </a:r>
            <a:r>
              <a:rPr lang="en-US" altLang="zh-CN" b="1" dirty="0"/>
              <a:t>/...</a:t>
            </a:r>
            <a:endParaRPr lang="en-US" altLang="zh-CN" b="1" dirty="0" smtClean="0"/>
          </a:p>
          <a:p>
            <a:pPr lvl="2"/>
            <a:r>
              <a:rPr lang="en-US" altLang="zh-CN" b="1" dirty="0" smtClean="0"/>
              <a:t>/</a:t>
            </a:r>
            <a:r>
              <a:rPr lang="en-US" altLang="zh-CN" b="1" dirty="0"/>
              <a:t>product/</a:t>
            </a:r>
            <a:r>
              <a:rPr lang="en-US" altLang="zh-CN" b="1" dirty="0" err="1"/>
              <a:t>priv</a:t>
            </a:r>
            <a:r>
              <a:rPr lang="en-US" altLang="zh-CN" b="1" dirty="0"/>
              <a:t>-app/</a:t>
            </a:r>
            <a:endParaRPr lang="en-US" altLang="zh-CN" b="1" dirty="0" smtClean="0"/>
          </a:p>
          <a:p>
            <a:pPr lvl="2"/>
            <a:r>
              <a:rPr lang="en-US" altLang="zh-CN" b="1" dirty="0" smtClean="0"/>
              <a:t>/</a:t>
            </a:r>
            <a:r>
              <a:rPr lang="en-US" altLang="zh-CN" b="1" dirty="0" err="1"/>
              <a:t>odm</a:t>
            </a:r>
            <a:r>
              <a:rPr lang="en-US" altLang="zh-CN" b="1" dirty="0"/>
              <a:t>/</a:t>
            </a:r>
            <a:r>
              <a:rPr lang="en-US" altLang="zh-CN" b="1" dirty="0" err="1"/>
              <a:t>priv</a:t>
            </a:r>
            <a:r>
              <a:rPr lang="en-US" altLang="zh-CN" b="1" dirty="0"/>
              <a:t>-app/</a:t>
            </a:r>
            <a:endParaRPr lang="en-US" altLang="zh-CN" b="1" dirty="0" smtClean="0"/>
          </a:p>
          <a:p>
            <a:pPr lvl="2"/>
            <a:r>
              <a:rPr lang="en-US" altLang="zh-CN" b="1" dirty="0" smtClean="0"/>
              <a:t>/</a:t>
            </a:r>
            <a:r>
              <a:rPr lang="en-US" altLang="zh-CN" b="1" dirty="0" err="1"/>
              <a:t>oem</a:t>
            </a:r>
            <a:r>
              <a:rPr lang="en-US" altLang="zh-CN" b="1" dirty="0"/>
              <a:t>/</a:t>
            </a:r>
            <a:r>
              <a:rPr lang="en-US" altLang="zh-CN" b="1" dirty="0" err="1"/>
              <a:t>priv</a:t>
            </a:r>
            <a:r>
              <a:rPr lang="en-US" altLang="zh-CN" b="1" dirty="0"/>
              <a:t>-app/</a:t>
            </a:r>
            <a:endParaRPr lang="en-US" altLang="zh-CN" b="1" dirty="0" smtClean="0"/>
          </a:p>
          <a:p>
            <a:pPr lvl="2"/>
            <a:r>
              <a:rPr lang="en-US" altLang="zh-CN" b="1" dirty="0" smtClean="0"/>
              <a:t>/v</a:t>
            </a:r>
            <a:r>
              <a:rPr lang="en-US" altLang="zh-CN" b="1" dirty="0"/>
              <a:t>endor/</a:t>
            </a:r>
            <a:r>
              <a:rPr lang="en-US" altLang="zh-CN" b="1" dirty="0" err="1"/>
              <a:t>priv</a:t>
            </a:r>
            <a:r>
              <a:rPr lang="en-US" altLang="zh-CN" b="1" dirty="0"/>
              <a:t>-app/</a:t>
            </a:r>
            <a:endParaRPr lang="en-US" altLang="zh-CN" b="1" dirty="0" smtClean="0"/>
          </a:p>
          <a:p>
            <a:pPr lvl="2"/>
            <a:r>
              <a:rPr lang="en-US" altLang="zh-CN" b="1" dirty="0" smtClean="0">
                <a:solidFill>
                  <a:srgbClr val="FF0000"/>
                </a:solidFill>
              </a:rPr>
              <a:t>/apex/(android Q</a:t>
            </a:r>
            <a:r>
              <a:rPr lang="zh-CN" altLang="en-US" b="1" dirty="0" smtClean="0">
                <a:solidFill>
                  <a:srgbClr val="FF0000"/>
                </a:solidFill>
              </a:rPr>
              <a:t>开始有此功能，国际版本强制开启</a:t>
            </a:r>
            <a:r>
              <a:rPr lang="en-US" altLang="zh-CN" b="1" dirty="0" smtClean="0">
                <a:solidFill>
                  <a:srgbClr val="FF0000"/>
                </a:solidFill>
              </a:rPr>
              <a:t>)</a:t>
            </a:r>
            <a:endParaRPr lang="en-US" altLang="zh-CN" b="1" dirty="0" smtClean="0">
              <a:solidFill>
                <a:srgbClr val="FF0000"/>
              </a:solidFill>
            </a:endParaRPr>
          </a:p>
          <a:p>
            <a:pPr lvl="3"/>
            <a:r>
              <a:rPr lang="en-US" altLang="zh-CN" b="1" dirty="0" smtClean="0"/>
              <a:t>/</a:t>
            </a:r>
            <a:r>
              <a:rPr lang="en-US" altLang="zh-CN" b="1" dirty="0" smtClean="0">
                <a:solidFill>
                  <a:srgbClr val="FF0000"/>
                </a:solidFill>
              </a:rPr>
              <a:t>apex/</a:t>
            </a:r>
            <a:r>
              <a:rPr lang="en-US" altLang="zh-CN" b="1" dirty="0" err="1" smtClean="0">
                <a:solidFill>
                  <a:srgbClr val="FF0000"/>
                </a:solidFill>
              </a:rPr>
              <a:t>com.android.permission</a:t>
            </a:r>
            <a:r>
              <a:rPr lang="en-US" altLang="zh-CN" b="1" dirty="0" smtClean="0">
                <a:solidFill>
                  <a:srgbClr val="FF0000"/>
                </a:solidFill>
              </a:rPr>
              <a:t>/</a:t>
            </a:r>
            <a:r>
              <a:rPr lang="en-US" altLang="zh-CN" b="1" dirty="0" err="1" smtClean="0">
                <a:solidFill>
                  <a:srgbClr val="FF0000"/>
                </a:solidFill>
              </a:rPr>
              <a:t>priv</a:t>
            </a:r>
            <a:r>
              <a:rPr lang="en-US" altLang="zh-CN" b="1" dirty="0" smtClean="0">
                <a:solidFill>
                  <a:srgbClr val="FF0000"/>
                </a:solidFill>
              </a:rPr>
              <a:t>-app</a:t>
            </a:r>
            <a:endParaRPr lang="en-US" altLang="zh-CN" b="1" dirty="0" smtClean="0">
              <a:solidFill>
                <a:srgbClr val="FF0000"/>
              </a:solidFill>
            </a:endParaRPr>
          </a:p>
          <a:p>
            <a:pPr lvl="3"/>
            <a:r>
              <a:rPr lang="en-US" altLang="zh-CN" dirty="0" smtClean="0"/>
              <a:t>…</a:t>
            </a:r>
            <a:endParaRPr lang="zh-CN" altLang="en-US" dirty="0"/>
          </a:p>
        </p:txBody>
      </p:sp>
      <p:pic>
        <p:nvPicPr>
          <p:cNvPr id="4" name="图片 3"/>
          <p:cNvPicPr>
            <a:picLocks noChangeAspect="1"/>
          </p:cNvPicPr>
          <p:nvPr/>
        </p:nvPicPr>
        <p:blipFill>
          <a:blip r:embed="rId1"/>
          <a:stretch>
            <a:fillRect/>
          </a:stretch>
        </p:blipFill>
        <p:spPr>
          <a:xfrm>
            <a:off x="5796234" y="3409111"/>
            <a:ext cx="5876925" cy="26955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Android framework</a:t>
            </a:r>
            <a:r>
              <a:rPr lang="zh-CN" altLang="en-US" dirty="0" smtClean="0"/>
              <a:t>权限 签名</a:t>
            </a:r>
            <a:endParaRPr lang="zh-CN" altLang="en-US" dirty="0"/>
          </a:p>
        </p:txBody>
      </p:sp>
      <p:sp>
        <p:nvSpPr>
          <p:cNvPr id="3" name="内容占位符 2"/>
          <p:cNvSpPr>
            <a:spLocks noGrp="1"/>
          </p:cNvSpPr>
          <p:nvPr>
            <p:ph idx="1"/>
          </p:nvPr>
        </p:nvSpPr>
        <p:spPr/>
        <p:txBody>
          <a:bodyPr>
            <a:normAutofit/>
          </a:bodyPr>
          <a:lstStyle/>
          <a:p>
            <a:r>
              <a:rPr lang="en-US" altLang="zh-CN" dirty="0"/>
              <a:t>b</a:t>
            </a:r>
            <a:r>
              <a:rPr lang="en-US" altLang="zh-CN" dirty="0" smtClean="0"/>
              <a:t>uild/target/product/security/</a:t>
            </a:r>
            <a:r>
              <a:rPr lang="zh-CN" altLang="en-US" dirty="0" smtClean="0"/>
              <a:t>默认签名</a:t>
            </a:r>
            <a:endParaRPr lang="en-US" altLang="zh-CN" dirty="0" smtClean="0"/>
          </a:p>
          <a:p>
            <a:pPr lvl="1"/>
            <a:r>
              <a:rPr lang="en-US" altLang="zh-CN" dirty="0" smtClean="0"/>
              <a:t>Media</a:t>
            </a:r>
            <a:endParaRPr lang="en-US" altLang="zh-CN" dirty="0" smtClean="0"/>
          </a:p>
          <a:p>
            <a:pPr lvl="1"/>
            <a:r>
              <a:rPr lang="en-US" altLang="zh-CN" dirty="0" smtClean="0"/>
              <a:t>Platform</a:t>
            </a:r>
            <a:endParaRPr lang="en-US" altLang="zh-CN" dirty="0" smtClean="0"/>
          </a:p>
          <a:p>
            <a:pPr lvl="1"/>
            <a:r>
              <a:rPr lang="en-US" altLang="zh-CN" dirty="0" smtClean="0"/>
              <a:t>Shared</a:t>
            </a:r>
            <a:endParaRPr lang="en-US" altLang="zh-CN" dirty="0" smtClean="0"/>
          </a:p>
          <a:p>
            <a:pPr lvl="1"/>
            <a:r>
              <a:rPr lang="en-US" altLang="zh-CN" dirty="0" smtClean="0"/>
              <a:t>System</a:t>
            </a:r>
            <a:endParaRPr lang="en-US" altLang="zh-CN" dirty="0" smtClean="0"/>
          </a:p>
          <a:p>
            <a:pPr lvl="1"/>
            <a:r>
              <a:rPr lang="en-US" altLang="zh-CN" dirty="0" smtClean="0"/>
              <a:t>Test/release</a:t>
            </a:r>
            <a:endParaRPr lang="en-US" altLang="zh-CN" dirty="0" smtClean="0"/>
          </a:p>
          <a:p>
            <a:r>
              <a:rPr lang="zh-CN" altLang="en-US" dirty="0" smtClean="0"/>
              <a:t>重新制作</a:t>
            </a:r>
            <a:endParaRPr lang="en-US" altLang="zh-CN" dirty="0" smtClean="0"/>
          </a:p>
          <a:p>
            <a:pPr lvl="1"/>
            <a:r>
              <a:rPr lang="en-US" altLang="zh-CN" dirty="0" smtClean="0"/>
              <a:t>manufacture</a:t>
            </a:r>
            <a:endParaRPr lang="en-US" altLang="zh-CN" dirty="0" smtClean="0"/>
          </a:p>
        </p:txBody>
      </p:sp>
      <p:pic>
        <p:nvPicPr>
          <p:cNvPr id="5" name="图片 4"/>
          <p:cNvPicPr>
            <a:picLocks noChangeAspect="1"/>
          </p:cNvPicPr>
          <p:nvPr/>
        </p:nvPicPr>
        <p:blipFill>
          <a:blip r:embed="rId1"/>
          <a:stretch>
            <a:fillRect/>
          </a:stretch>
        </p:blipFill>
        <p:spPr>
          <a:xfrm>
            <a:off x="3405595" y="2418897"/>
            <a:ext cx="8705850" cy="437197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t>V1</a:t>
            </a:r>
            <a:r>
              <a:rPr lang="zh-CN" altLang="en-US" b="1" dirty="0"/>
              <a:t>签名</a:t>
            </a:r>
            <a:r>
              <a:rPr lang="zh-CN" altLang="en-US" dirty="0" smtClean="0"/>
              <a:t>：</a:t>
            </a:r>
            <a:endParaRPr lang="en-US" altLang="zh-CN" dirty="0" smtClean="0"/>
          </a:p>
          <a:p>
            <a:pPr lvl="1"/>
            <a:r>
              <a:rPr lang="en-US" altLang="zh-CN" sz="1400" dirty="0"/>
              <a:t>D:\&gt;</a:t>
            </a:r>
            <a:r>
              <a:rPr lang="en-US" altLang="zh-CN" sz="1400" b="1" dirty="0">
                <a:solidFill>
                  <a:srgbClr val="FF0000"/>
                </a:solidFill>
              </a:rPr>
              <a:t>keytool</a:t>
            </a:r>
            <a:r>
              <a:rPr lang="en-US" altLang="zh-CN" sz="1400" dirty="0"/>
              <a:t> -</a:t>
            </a:r>
            <a:r>
              <a:rPr lang="en-US" altLang="zh-CN" sz="1400" dirty="0" err="1"/>
              <a:t>genkey</a:t>
            </a:r>
            <a:r>
              <a:rPr lang="en-US" altLang="zh-CN" sz="1400" dirty="0"/>
              <a:t> -alias </a:t>
            </a:r>
            <a:r>
              <a:rPr lang="en-US" altLang="zh-CN" sz="1400" dirty="0" err="1"/>
              <a:t>myKeyStore</a:t>
            </a:r>
            <a:r>
              <a:rPr lang="en-US" altLang="zh-CN" sz="1400" dirty="0"/>
              <a:t> -</a:t>
            </a:r>
            <a:r>
              <a:rPr lang="en-US" altLang="zh-CN" sz="1400" dirty="0" err="1"/>
              <a:t>keyalg</a:t>
            </a:r>
            <a:r>
              <a:rPr lang="en-US" altLang="zh-CN" sz="1400" dirty="0"/>
              <a:t> RSA  -validity 20000 -</a:t>
            </a:r>
            <a:r>
              <a:rPr lang="en-US" altLang="zh-CN" sz="1400" dirty="0" err="1"/>
              <a:t>keystore</a:t>
            </a:r>
            <a:r>
              <a:rPr lang="en-US" altLang="zh-CN" sz="1400" dirty="0"/>
              <a:t> </a:t>
            </a:r>
            <a:r>
              <a:rPr lang="en-US" altLang="zh-CN" sz="1400" dirty="0" err="1" smtClean="0"/>
              <a:t>myKeyStore</a:t>
            </a:r>
            <a:endParaRPr lang="en-US" altLang="zh-CN" sz="1400" dirty="0" smtClean="0"/>
          </a:p>
          <a:p>
            <a:pPr lvl="1"/>
            <a:r>
              <a:rPr lang="en-US" altLang="zh-CN" sz="1400" dirty="0"/>
              <a:t>D:\&gt;</a:t>
            </a:r>
            <a:r>
              <a:rPr lang="en-US" altLang="zh-CN" sz="1400" b="1" dirty="0">
                <a:solidFill>
                  <a:srgbClr val="FF0000"/>
                </a:solidFill>
              </a:rPr>
              <a:t>jarsigner</a:t>
            </a:r>
            <a:r>
              <a:rPr lang="en-US" altLang="zh-CN" sz="1400" dirty="0"/>
              <a:t> -verbose -</a:t>
            </a:r>
            <a:r>
              <a:rPr lang="en-US" altLang="zh-CN" sz="1400" dirty="0" err="1"/>
              <a:t>keystore</a:t>
            </a:r>
            <a:r>
              <a:rPr lang="en-US" altLang="zh-CN" sz="1400" dirty="0"/>
              <a:t> </a:t>
            </a:r>
            <a:r>
              <a:rPr lang="en-US" altLang="zh-CN" sz="1400" dirty="0" err="1"/>
              <a:t>myKeyStore</a:t>
            </a:r>
            <a:r>
              <a:rPr lang="en-US" altLang="zh-CN" sz="1400" dirty="0"/>
              <a:t> -</a:t>
            </a:r>
            <a:r>
              <a:rPr lang="en-US" altLang="zh-CN" sz="1400" dirty="0" err="1"/>
              <a:t>signedjar</a:t>
            </a:r>
            <a:r>
              <a:rPr lang="en-US" altLang="zh-CN" sz="1400" dirty="0"/>
              <a:t> </a:t>
            </a:r>
            <a:r>
              <a:rPr lang="en-US" altLang="zh-CN" sz="1400" dirty="0" err="1"/>
              <a:t>TestB_signed.apk</a:t>
            </a:r>
            <a:r>
              <a:rPr lang="en-US" altLang="zh-CN" sz="1400" dirty="0"/>
              <a:t> </a:t>
            </a:r>
            <a:r>
              <a:rPr lang="en-US" altLang="zh-CN" sz="1400" dirty="0" err="1"/>
              <a:t>TestB.apk</a:t>
            </a:r>
            <a:r>
              <a:rPr lang="en-US" altLang="zh-CN" sz="1400" dirty="0"/>
              <a:t> </a:t>
            </a:r>
            <a:r>
              <a:rPr lang="en-US" altLang="zh-CN" sz="1400" dirty="0" err="1"/>
              <a:t>myKeyStore</a:t>
            </a:r>
            <a:endParaRPr lang="en-US" altLang="zh-CN" sz="1400" dirty="0"/>
          </a:p>
          <a:p>
            <a:r>
              <a:rPr lang="en-US" altLang="zh-CN" b="1" dirty="0"/>
              <a:t>V2</a:t>
            </a:r>
            <a:r>
              <a:rPr lang="zh-CN" altLang="en-US" b="1" dirty="0" smtClean="0"/>
              <a:t>签名：</a:t>
            </a:r>
            <a:endParaRPr lang="en-US" altLang="zh-CN" dirty="0" smtClean="0"/>
          </a:p>
          <a:p>
            <a:pPr lvl="1"/>
            <a:r>
              <a:rPr lang="en-US" altLang="zh-CN" dirty="0" smtClean="0"/>
              <a:t>Out/host/linux-x86/framework/signapk.jar</a:t>
            </a:r>
            <a:endParaRPr lang="en-US" altLang="zh-CN" dirty="0" smtClean="0"/>
          </a:p>
          <a:p>
            <a:pPr lvl="2"/>
            <a:r>
              <a:rPr lang="en-US" altLang="zh-CN" dirty="0"/>
              <a:t>java -Xmx2048m -</a:t>
            </a:r>
            <a:r>
              <a:rPr lang="en-US" altLang="zh-CN" dirty="0" err="1"/>
              <a:t>Djava.library.path</a:t>
            </a:r>
            <a:r>
              <a:rPr lang="en-US" altLang="zh-CN" dirty="0"/>
              <a:t>="out/host/linux-x86/lib64" \</a:t>
            </a:r>
            <a:br>
              <a:rPr lang="en-US" altLang="zh-CN" dirty="0"/>
            </a:br>
            <a:r>
              <a:rPr lang="zh-CN" altLang="en-US" dirty="0"/>
              <a:t>　　　　</a:t>
            </a:r>
            <a:r>
              <a:rPr lang="en-US" altLang="zh-CN" dirty="0"/>
              <a:t>-jar out/host/linux-x86/framework/</a:t>
            </a:r>
            <a:r>
              <a:rPr lang="en-US" altLang="zh-CN" b="1" dirty="0">
                <a:solidFill>
                  <a:srgbClr val="FF0000"/>
                </a:solidFill>
              </a:rPr>
              <a:t>signapk.jar</a:t>
            </a:r>
            <a:r>
              <a:rPr lang="en-US" altLang="zh-CN" dirty="0"/>
              <a:t>  --disable-v2 \</a:t>
            </a:r>
            <a:br>
              <a:rPr lang="en-US" altLang="zh-CN" dirty="0"/>
            </a:br>
            <a:r>
              <a:rPr lang="zh-CN" altLang="en-US" dirty="0"/>
              <a:t>　　　　</a:t>
            </a:r>
            <a:r>
              <a:rPr lang="en-US" altLang="zh-CN" dirty="0"/>
              <a:t>-w build/target/product/security/</a:t>
            </a:r>
            <a:r>
              <a:rPr lang="en-US" altLang="zh-CN" b="1" dirty="0">
                <a:solidFill>
                  <a:srgbClr val="FF0000"/>
                </a:solidFill>
              </a:rPr>
              <a:t>platform.x509.pem</a:t>
            </a:r>
            <a:r>
              <a:rPr lang="en-US" altLang="zh-CN" dirty="0"/>
              <a:t> \</a:t>
            </a:r>
            <a:br>
              <a:rPr lang="en-US" altLang="zh-CN" dirty="0"/>
            </a:br>
            <a:r>
              <a:rPr lang="zh-CN" altLang="en-US" dirty="0"/>
              <a:t>　　　　</a:t>
            </a:r>
            <a:r>
              <a:rPr lang="en-US" altLang="zh-CN" dirty="0"/>
              <a:t>build/target/product/security/</a:t>
            </a:r>
            <a:r>
              <a:rPr lang="en-US" altLang="zh-CN" b="1" dirty="0">
                <a:solidFill>
                  <a:srgbClr val="FF0000"/>
                </a:solidFill>
              </a:rPr>
              <a:t>platform.pk8</a:t>
            </a:r>
            <a:r>
              <a:rPr lang="en-US" altLang="zh-CN" dirty="0"/>
              <a:t> \</a:t>
            </a:r>
            <a:br>
              <a:rPr lang="en-US" altLang="zh-CN" dirty="0"/>
            </a:br>
            <a:r>
              <a:rPr lang="zh-CN" altLang="en-US" dirty="0"/>
              <a:t>　　　　</a:t>
            </a:r>
            <a:r>
              <a:rPr lang="en-US" altLang="zh-CN" b="1" dirty="0" err="1">
                <a:solidFill>
                  <a:srgbClr val="FF0000"/>
                </a:solidFill>
              </a:rPr>
              <a:t>old.apk</a:t>
            </a:r>
            <a:r>
              <a:rPr lang="en-US" altLang="zh-CN" dirty="0"/>
              <a:t> </a:t>
            </a:r>
            <a:r>
              <a:rPr lang="en-US" altLang="zh-CN" b="1" dirty="0" err="1" smtClean="0">
                <a:solidFill>
                  <a:srgbClr val="FF0000"/>
                </a:solidFill>
              </a:rPr>
              <a:t>new.apk</a:t>
            </a:r>
            <a:endParaRPr lang="en-US" altLang="zh-CN" b="1" dirty="0" smtClean="0">
              <a:solidFill>
                <a:srgbClr val="FF0000"/>
              </a:solidFill>
            </a:endParaRPr>
          </a:p>
          <a:p>
            <a:r>
              <a:rPr lang="zh-CN" altLang="en-US" b="1" dirty="0" smtClean="0"/>
              <a:t>签名</a:t>
            </a:r>
            <a:r>
              <a:rPr lang="zh-CN" altLang="en-US" b="1" dirty="0"/>
              <a:t>不同，</a:t>
            </a:r>
            <a:r>
              <a:rPr lang="en-US" altLang="zh-CN" b="1" dirty="0" err="1"/>
              <a:t>adb</a:t>
            </a:r>
            <a:r>
              <a:rPr lang="en-US" altLang="zh-CN" b="1" dirty="0"/>
              <a:t> install </a:t>
            </a:r>
            <a:r>
              <a:rPr lang="zh-CN" altLang="en-US" b="1" dirty="0" smtClean="0"/>
              <a:t>安装时将</a:t>
            </a:r>
            <a:r>
              <a:rPr lang="zh-CN" altLang="en-US" b="1" dirty="0"/>
              <a:t>会失败</a:t>
            </a:r>
            <a:endParaRPr lang="zh-CN" altLang="en-US" b="1" dirty="0"/>
          </a:p>
        </p:txBody>
      </p:sp>
      <p:sp>
        <p:nvSpPr>
          <p:cNvPr id="4"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Android framework</a:t>
            </a:r>
            <a:r>
              <a:rPr lang="zh-CN" altLang="en-US" dirty="0" smtClean="0"/>
              <a:t>权限 </a:t>
            </a:r>
            <a:r>
              <a:rPr lang="en-US" altLang="zh-CN" dirty="0" smtClean="0"/>
              <a:t>APK</a:t>
            </a:r>
            <a:r>
              <a:rPr lang="zh-CN" altLang="en-US" dirty="0" smtClean="0"/>
              <a:t>签名</a:t>
            </a:r>
            <a:endParaRPr lang="zh-CN" alt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方法二：</a:t>
            </a:r>
            <a:r>
              <a:rPr lang="zh-CN" altLang="en-US" b="1" dirty="0"/>
              <a:t>通过</a:t>
            </a:r>
            <a:r>
              <a:rPr lang="en-US" altLang="zh-CN" b="1" dirty="0" smtClean="0"/>
              <a:t>Android.mk/</a:t>
            </a:r>
            <a:r>
              <a:rPr lang="en-US" altLang="zh-CN" b="1" dirty="0" err="1" smtClean="0"/>
              <a:t>Android.bp</a:t>
            </a:r>
            <a:r>
              <a:rPr lang="zh-CN" altLang="en-US" b="1" dirty="0" smtClean="0"/>
              <a:t>配置</a:t>
            </a:r>
            <a:r>
              <a:rPr lang="zh-CN" altLang="en-US" b="1" dirty="0"/>
              <a:t>编译成签名</a:t>
            </a:r>
            <a:r>
              <a:rPr lang="en-US" altLang="zh-CN" b="1" dirty="0" err="1"/>
              <a:t>apk</a:t>
            </a:r>
            <a:endParaRPr lang="en-US" altLang="zh-CN" dirty="0" smtClean="0"/>
          </a:p>
        </p:txBody>
      </p:sp>
      <p:sp>
        <p:nvSpPr>
          <p:cNvPr id="4"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Android framework</a:t>
            </a:r>
            <a:r>
              <a:rPr lang="zh-CN" altLang="en-US" dirty="0" smtClean="0"/>
              <a:t>权限 打包签名</a:t>
            </a:r>
            <a:endParaRPr lang="zh-CN" altLang="en-US" dirty="0"/>
          </a:p>
        </p:txBody>
      </p:sp>
      <p:pic>
        <p:nvPicPr>
          <p:cNvPr id="5" name="图片 4"/>
          <p:cNvPicPr>
            <a:picLocks noChangeAspect="1"/>
          </p:cNvPicPr>
          <p:nvPr/>
        </p:nvPicPr>
        <p:blipFill>
          <a:blip r:embed="rId1"/>
          <a:stretch>
            <a:fillRect/>
          </a:stretch>
        </p:blipFill>
        <p:spPr>
          <a:xfrm>
            <a:off x="923110" y="2461396"/>
            <a:ext cx="6172336" cy="3781425"/>
          </a:xfrm>
          <a:prstGeom prst="rect">
            <a:avLst/>
          </a:prstGeom>
        </p:spPr>
      </p:pic>
      <p:pic>
        <p:nvPicPr>
          <p:cNvPr id="2" name="图片 1"/>
          <p:cNvPicPr>
            <a:picLocks noChangeAspect="1"/>
          </p:cNvPicPr>
          <p:nvPr/>
        </p:nvPicPr>
        <p:blipFill>
          <a:blip r:embed="rId2"/>
          <a:stretch>
            <a:fillRect/>
          </a:stretch>
        </p:blipFill>
        <p:spPr>
          <a:xfrm>
            <a:off x="7228113" y="2315813"/>
            <a:ext cx="4258355" cy="440285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smtClean="0"/>
              <a:t>方法</a:t>
            </a:r>
            <a:r>
              <a:rPr lang="zh-CN" altLang="en-US" dirty="0"/>
              <a:t>三</a:t>
            </a:r>
            <a:r>
              <a:rPr lang="zh-CN" altLang="en-US" dirty="0" smtClean="0"/>
              <a:t>：通过</a:t>
            </a:r>
            <a:r>
              <a:rPr lang="en-US" altLang="zh-CN" dirty="0" smtClean="0"/>
              <a:t>Android studio</a:t>
            </a:r>
            <a:r>
              <a:rPr lang="zh-CN" altLang="en-US" dirty="0" smtClean="0"/>
              <a:t>配置</a:t>
            </a:r>
            <a:r>
              <a:rPr lang="en-US" altLang="zh-CN" dirty="0" smtClean="0"/>
              <a:t>key</a:t>
            </a:r>
            <a:r>
              <a:rPr lang="zh-CN" altLang="en-US" dirty="0" smtClean="0"/>
              <a:t>签名</a:t>
            </a:r>
            <a:endParaRPr lang="en-US" altLang="zh-CN" dirty="0" smtClean="0"/>
          </a:p>
          <a:p>
            <a:r>
              <a:rPr lang="zh-CN" altLang="en-US" dirty="0" smtClean="0"/>
              <a:t>生成</a:t>
            </a:r>
            <a:r>
              <a:rPr lang="en-US" altLang="zh-CN" dirty="0" smtClean="0"/>
              <a:t>key</a:t>
            </a:r>
            <a:endParaRPr lang="en-US" altLang="zh-CN" dirty="0" smtClean="0"/>
          </a:p>
          <a:p>
            <a:r>
              <a:rPr lang="zh-CN" altLang="en-US" dirty="0" smtClean="0"/>
              <a:t>使用</a:t>
            </a:r>
            <a:r>
              <a:rPr lang="en-US" altLang="zh-CN" dirty="0" smtClean="0"/>
              <a:t>key</a:t>
            </a:r>
            <a:endParaRPr lang="en-US" altLang="zh-CN" dirty="0" smtClean="0"/>
          </a:p>
        </p:txBody>
      </p:sp>
      <p:sp>
        <p:nvSpPr>
          <p:cNvPr id="4"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Android framework</a:t>
            </a:r>
            <a:r>
              <a:rPr lang="zh-CN" altLang="en-US" dirty="0" smtClean="0"/>
              <a:t>权限 签名</a:t>
            </a:r>
            <a:endParaRPr lang="zh-CN" altLang="en-US" dirty="0"/>
          </a:p>
        </p:txBody>
      </p:sp>
      <p:pic>
        <p:nvPicPr>
          <p:cNvPr id="9" name="图片 8"/>
          <p:cNvPicPr>
            <a:picLocks noChangeAspect="1"/>
          </p:cNvPicPr>
          <p:nvPr/>
        </p:nvPicPr>
        <p:blipFill>
          <a:blip r:embed="rId1"/>
          <a:stretch>
            <a:fillRect/>
          </a:stretch>
        </p:blipFill>
        <p:spPr>
          <a:xfrm>
            <a:off x="997403" y="3503952"/>
            <a:ext cx="9848850" cy="3171825"/>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a:t>
            </a:r>
            <a:r>
              <a:rPr lang="zh-CN" altLang="en-US" dirty="0" smtClean="0"/>
              <a:t> </a:t>
            </a:r>
            <a:r>
              <a:rPr lang="en-US" altLang="zh-CN" dirty="0" smtClean="0"/>
              <a:t>framework permission</a:t>
            </a:r>
            <a:endParaRPr lang="zh-CN" altLang="en-US" dirty="0"/>
          </a:p>
        </p:txBody>
      </p:sp>
      <p:sp>
        <p:nvSpPr>
          <p:cNvPr id="3" name="内容占位符 2"/>
          <p:cNvSpPr>
            <a:spLocks noGrp="1"/>
          </p:cNvSpPr>
          <p:nvPr>
            <p:ph idx="1"/>
          </p:nvPr>
        </p:nvSpPr>
        <p:spPr>
          <a:xfrm>
            <a:off x="838200" y="1833938"/>
            <a:ext cx="10515600" cy="4351338"/>
          </a:xfrm>
        </p:spPr>
        <p:txBody>
          <a:bodyPr>
            <a:normAutofit fontScale="55000" lnSpcReduction="20000"/>
          </a:bodyPr>
          <a:lstStyle/>
          <a:p>
            <a:r>
              <a:rPr lang="zh-CN" altLang="en-US" sz="2000" dirty="0" smtClean="0"/>
              <a:t>开机时默认权限</a:t>
            </a:r>
            <a:r>
              <a:rPr lang="en-US" altLang="zh-CN" sz="2000" dirty="0" smtClean="0"/>
              <a:t>frameworks/base/services/core/java/com/android/server/pm/permission/</a:t>
            </a:r>
            <a:endParaRPr lang="en-US" altLang="zh-CN" sz="2000" dirty="0" smtClean="0"/>
          </a:p>
          <a:p>
            <a:pPr lvl="1"/>
            <a:r>
              <a:rPr lang="en-US" altLang="zh-CN" b="1" dirty="0" smtClean="0">
                <a:solidFill>
                  <a:srgbClr val="FF0000"/>
                </a:solidFill>
              </a:rPr>
              <a:t>DefaultPermissionGrantPolicy.java</a:t>
            </a:r>
            <a:endParaRPr lang="en-US" altLang="zh-CN" b="1" dirty="0" smtClean="0">
              <a:solidFill>
                <a:srgbClr val="FF0000"/>
              </a:solidFill>
            </a:endParaRPr>
          </a:p>
          <a:p>
            <a:pPr lvl="2"/>
            <a:r>
              <a:rPr lang="en-US" altLang="zh-CN" dirty="0" err="1" smtClean="0"/>
              <a:t>Pms</a:t>
            </a:r>
            <a:r>
              <a:rPr lang="en-US" altLang="zh-CN" dirty="0" smtClean="0"/>
              <a:t>-&gt;</a:t>
            </a:r>
            <a:r>
              <a:rPr lang="en-US" altLang="zh-CN" dirty="0" err="1" smtClean="0"/>
              <a:t>systemReady</a:t>
            </a:r>
            <a:r>
              <a:rPr lang="en-US" altLang="zh-CN" dirty="0" smtClean="0"/>
              <a:t>()-&gt;</a:t>
            </a:r>
            <a:r>
              <a:rPr lang="en-US" altLang="zh-CN" dirty="0" err="1" smtClean="0"/>
              <a:t>grantDefaultPermissions</a:t>
            </a:r>
            <a:r>
              <a:rPr lang="en-US" altLang="zh-CN" dirty="0" smtClean="0"/>
              <a:t>(</a:t>
            </a:r>
            <a:r>
              <a:rPr lang="en-US" altLang="zh-CN" dirty="0" err="1" smtClean="0"/>
              <a:t>uids</a:t>
            </a:r>
            <a:r>
              <a:rPr lang="en-US" altLang="zh-CN" dirty="0" smtClean="0"/>
              <a:t>)</a:t>
            </a:r>
            <a:endParaRPr lang="en-US" altLang="zh-CN" dirty="0" smtClean="0"/>
          </a:p>
          <a:p>
            <a:pPr lvl="3"/>
            <a:r>
              <a:rPr lang="zh-CN" altLang="en-US" b="1" dirty="0" smtClean="0"/>
              <a:t>（</a:t>
            </a:r>
            <a:r>
              <a:rPr lang="en-US" altLang="zh-CN" b="1" dirty="0" smtClean="0"/>
              <a:t>1</a:t>
            </a:r>
            <a:r>
              <a:rPr lang="zh-CN" altLang="en-US" b="1" dirty="0" smtClean="0"/>
              <a:t>）</a:t>
            </a:r>
            <a:r>
              <a:rPr lang="en-US" altLang="zh-CN" b="1" dirty="0" err="1" smtClean="0"/>
              <a:t>grantPermissionsToSysComponentsAndPrivApps</a:t>
            </a:r>
            <a:endParaRPr lang="en-US" altLang="zh-CN" b="1" dirty="0" smtClean="0"/>
          </a:p>
          <a:p>
            <a:pPr lvl="4"/>
            <a:r>
              <a:rPr lang="en-US" altLang="zh-CN" dirty="0" err="1" smtClean="0">
                <a:solidFill>
                  <a:srgbClr val="FF0000"/>
                </a:solidFill>
              </a:rPr>
              <a:t>isSysComponentOrPersistentPlatformSignedPrivApp</a:t>
            </a:r>
            <a:endParaRPr lang="en-US" altLang="zh-CN" dirty="0" smtClean="0">
              <a:solidFill>
                <a:srgbClr val="FF0000"/>
              </a:solidFill>
            </a:endParaRPr>
          </a:p>
          <a:p>
            <a:pPr lvl="5"/>
            <a:r>
              <a:rPr lang="en-US" altLang="zh-CN" sz="1900" dirty="0" err="1"/>
              <a:t>UserHandle.getAppId</a:t>
            </a:r>
            <a:r>
              <a:rPr lang="en-US" altLang="zh-CN" sz="1900" dirty="0"/>
              <a:t>(</a:t>
            </a:r>
            <a:r>
              <a:rPr lang="en-US" altLang="zh-CN" sz="1900" dirty="0" err="1"/>
              <a:t>pkg.applicationInfo.uid</a:t>
            </a:r>
            <a:r>
              <a:rPr lang="en-US" altLang="zh-CN" sz="1900" dirty="0"/>
              <a:t>) &lt; FIRST_APPLICATION_UID</a:t>
            </a:r>
            <a:endParaRPr lang="en-US" altLang="zh-CN" sz="1900" dirty="0"/>
          </a:p>
          <a:p>
            <a:pPr lvl="5"/>
            <a:r>
              <a:rPr lang="en-US" altLang="zh-CN" b="1" dirty="0" err="1" smtClean="0"/>
              <a:t>priv_app</a:t>
            </a:r>
            <a:r>
              <a:rPr lang="en-US" altLang="zh-CN" b="1" dirty="0" smtClean="0"/>
              <a:t> &amp;&amp; persistent &amp;&amp;</a:t>
            </a:r>
            <a:r>
              <a:rPr lang="en-US" altLang="zh-CN" b="1" dirty="0"/>
              <a:t>platform </a:t>
            </a:r>
            <a:r>
              <a:rPr lang="en-US" altLang="zh-CN" b="1" dirty="0" smtClean="0"/>
              <a:t>signature</a:t>
            </a:r>
            <a:endParaRPr lang="en-US" altLang="zh-CN" b="1" dirty="0" smtClean="0"/>
          </a:p>
          <a:p>
            <a:pPr lvl="6"/>
            <a:r>
              <a:rPr lang="en-US" altLang="zh-CN" b="1" dirty="0"/>
              <a:t>(</a:t>
            </a:r>
            <a:r>
              <a:rPr lang="en-US" altLang="zh-CN" b="1" dirty="0" err="1"/>
              <a:t>privateFlags</a:t>
            </a:r>
            <a:r>
              <a:rPr lang="en-US" altLang="zh-CN" b="1" dirty="0"/>
              <a:t> &amp; </a:t>
            </a:r>
            <a:r>
              <a:rPr lang="en-US" altLang="zh-CN" b="1" dirty="0" err="1"/>
              <a:t>ApplicationInfo.PRIVATE_FLAG_PRIVILEGED</a:t>
            </a:r>
            <a:r>
              <a:rPr lang="en-US" altLang="zh-CN" b="1" dirty="0"/>
              <a:t>) != </a:t>
            </a:r>
            <a:r>
              <a:rPr lang="en-US" altLang="zh-CN" b="1" dirty="0" smtClean="0"/>
              <a:t>0</a:t>
            </a:r>
            <a:endParaRPr lang="en-US" altLang="zh-CN" b="1" dirty="0" smtClean="0"/>
          </a:p>
          <a:p>
            <a:pPr lvl="6"/>
            <a:r>
              <a:rPr lang="en-US" altLang="zh-CN" b="1" dirty="0"/>
              <a:t>(</a:t>
            </a:r>
            <a:r>
              <a:rPr lang="en-US" altLang="zh-CN" b="1" dirty="0" err="1"/>
              <a:t>pkg.applicationInfo.flags</a:t>
            </a:r>
            <a:r>
              <a:rPr lang="en-US" altLang="zh-CN" b="1" dirty="0"/>
              <a:t> &amp; </a:t>
            </a:r>
            <a:r>
              <a:rPr lang="en-US" altLang="zh-CN" b="1" dirty="0" err="1"/>
              <a:t>ApplicationInfo.FLAG_PERSISTENT</a:t>
            </a:r>
            <a:r>
              <a:rPr lang="en-US" altLang="zh-CN" b="1" dirty="0"/>
              <a:t>) </a:t>
            </a:r>
            <a:r>
              <a:rPr lang="en-US" altLang="zh-CN" b="1" dirty="0" smtClean="0"/>
              <a:t>!= 0</a:t>
            </a:r>
            <a:endParaRPr lang="en-US" altLang="zh-CN" b="1" dirty="0" smtClean="0"/>
          </a:p>
          <a:p>
            <a:pPr lvl="6"/>
            <a:r>
              <a:rPr lang="en-US" altLang="zh-CN" b="1" dirty="0" err="1"/>
              <a:t>isPlatformSigned</a:t>
            </a:r>
            <a:endParaRPr lang="en-US" altLang="zh-CN" b="1" dirty="0" smtClean="0"/>
          </a:p>
          <a:p>
            <a:pPr lvl="4"/>
            <a:r>
              <a:rPr lang="en-US" altLang="zh-CN" dirty="0" err="1" smtClean="0">
                <a:solidFill>
                  <a:srgbClr val="FF0000"/>
                </a:solidFill>
              </a:rPr>
              <a:t>doesPackageSupportRuntimePermissions</a:t>
            </a:r>
            <a:endParaRPr lang="en-US" altLang="zh-CN" dirty="0" smtClean="0">
              <a:solidFill>
                <a:srgbClr val="FF0000"/>
              </a:solidFill>
            </a:endParaRPr>
          </a:p>
          <a:p>
            <a:pPr lvl="5"/>
            <a:r>
              <a:rPr lang="en-US" altLang="zh-CN" dirty="0" err="1"/>
              <a:t>pkg.applicationInfo.</a:t>
            </a:r>
            <a:r>
              <a:rPr lang="en-US" altLang="zh-CN" b="1" dirty="0" err="1"/>
              <a:t>targetSdkVersion</a:t>
            </a:r>
            <a:r>
              <a:rPr lang="en-US" altLang="zh-CN" dirty="0"/>
              <a:t> &gt; </a:t>
            </a:r>
            <a:r>
              <a:rPr lang="en-US" altLang="zh-CN" b="1" dirty="0" smtClean="0"/>
              <a:t>Build.VERSION_CODES.LOLLIPOP_MR1</a:t>
            </a:r>
            <a:endParaRPr lang="en-US" altLang="zh-CN" b="1" dirty="0" smtClean="0"/>
          </a:p>
          <a:p>
            <a:pPr lvl="6"/>
            <a:r>
              <a:rPr lang="en-US" altLang="zh-CN" dirty="0"/>
              <a:t>Android 5.1 in March 2015.</a:t>
            </a:r>
            <a:endParaRPr lang="en-US" altLang="zh-CN" dirty="0"/>
          </a:p>
          <a:p>
            <a:pPr lvl="6"/>
            <a:r>
              <a:rPr lang="en-US" altLang="zh-CN" dirty="0" smtClean="0"/>
              <a:t>public </a:t>
            </a:r>
            <a:r>
              <a:rPr lang="en-US" altLang="zh-CN" dirty="0"/>
              <a:t>static final </a:t>
            </a:r>
            <a:r>
              <a:rPr lang="en-US" altLang="zh-CN" dirty="0" err="1"/>
              <a:t>int</a:t>
            </a:r>
            <a:r>
              <a:rPr lang="en-US" altLang="zh-CN" dirty="0"/>
              <a:t> </a:t>
            </a:r>
            <a:r>
              <a:rPr lang="en-US" altLang="zh-CN" b="1" dirty="0"/>
              <a:t>LOLLIPOP_MR1 = 22</a:t>
            </a:r>
            <a:r>
              <a:rPr lang="en-US" altLang="zh-CN" dirty="0"/>
              <a:t>;</a:t>
            </a:r>
            <a:endParaRPr lang="en-US" altLang="zh-CN" dirty="0" smtClean="0"/>
          </a:p>
          <a:p>
            <a:pPr lvl="3"/>
            <a:r>
              <a:rPr lang="zh-CN" altLang="en-US" b="1" dirty="0" smtClean="0"/>
              <a:t>（</a:t>
            </a:r>
            <a:r>
              <a:rPr lang="en-US" altLang="zh-CN" b="1" dirty="0" smtClean="0"/>
              <a:t>2</a:t>
            </a:r>
            <a:r>
              <a:rPr lang="zh-CN" altLang="en-US" b="1" dirty="0" smtClean="0"/>
              <a:t>）</a:t>
            </a:r>
            <a:r>
              <a:rPr lang="en-US" altLang="zh-CN" b="1" dirty="0" err="1" smtClean="0"/>
              <a:t>grantDefaultSystemHandlerPermissions</a:t>
            </a:r>
            <a:endParaRPr lang="en-US" altLang="zh-CN" b="1" dirty="0" smtClean="0"/>
          </a:p>
          <a:p>
            <a:pPr lvl="3"/>
            <a:r>
              <a:rPr lang="zh-CN" altLang="en-US" b="1" dirty="0" smtClean="0"/>
              <a:t>（</a:t>
            </a:r>
            <a:r>
              <a:rPr lang="en-US" altLang="zh-CN" b="1" dirty="0" smtClean="0"/>
              <a:t>3</a:t>
            </a:r>
            <a:r>
              <a:rPr lang="zh-CN" altLang="en-US" b="1" dirty="0" smtClean="0"/>
              <a:t>）</a:t>
            </a:r>
            <a:r>
              <a:rPr lang="en-US" altLang="zh-CN" b="1" dirty="0" err="1" smtClean="0"/>
              <a:t>grantDefaultPermissionExceptions</a:t>
            </a:r>
            <a:endParaRPr lang="en-US" altLang="zh-CN" b="1" dirty="0" smtClean="0"/>
          </a:p>
          <a:p>
            <a:pPr lvl="1"/>
            <a:r>
              <a:rPr lang="en-US" altLang="zh-CN" b="1" dirty="0">
                <a:solidFill>
                  <a:srgbClr val="FF0000"/>
                </a:solidFill>
              </a:rPr>
              <a:t>PermissionManagerService.java</a:t>
            </a:r>
            <a:endParaRPr lang="en-US" altLang="zh-CN" b="1" dirty="0" smtClean="0">
              <a:solidFill>
                <a:srgbClr val="FF0000"/>
              </a:solidFill>
            </a:endParaRPr>
          </a:p>
          <a:p>
            <a:r>
              <a:rPr lang="zh-CN" altLang="en-US" dirty="0" smtClean="0"/>
              <a:t>运行时弹框申请</a:t>
            </a:r>
            <a:endParaRPr lang="en-US" altLang="zh-CN" dirty="0" smtClean="0"/>
          </a:p>
          <a:p>
            <a:pPr lvl="1"/>
            <a:r>
              <a:rPr lang="en-US" altLang="zh-CN" dirty="0"/>
              <a:t>&lt;!-- Note that all required permissions are declared here in the Android manifest. On Android M and above, use of these permissions is only requested at run time. --&gt;</a:t>
            </a:r>
            <a:endParaRPr lang="en-US" altLang="zh-CN" dirty="0" smtClean="0"/>
          </a:p>
          <a:p>
            <a:r>
              <a:rPr lang="en-US" altLang="zh-CN" dirty="0" err="1" smtClean="0"/>
              <a:t>AppOps</a:t>
            </a:r>
            <a:endParaRPr lang="en-US" altLang="zh-CN" dirty="0" smtClean="0"/>
          </a:p>
          <a:p>
            <a:pPr lvl="1"/>
            <a:r>
              <a:rPr lang="en-US" altLang="zh-CN" dirty="0" smtClean="0"/>
              <a:t>frameworks\base\core\java\android\app\AppOpsManager.java</a:t>
            </a:r>
            <a:endParaRPr lang="en-US" altLang="zh-CN" dirty="0" smtClean="0"/>
          </a:p>
          <a:p>
            <a:pPr lvl="1"/>
            <a:r>
              <a:rPr lang="en-US" altLang="zh-CN" dirty="0" smtClean="0"/>
              <a:t>frameworks\base\services\core\java\com\android\server\</a:t>
            </a:r>
            <a:r>
              <a:rPr lang="en-US" altLang="zh-CN" dirty="0" err="1" smtClean="0"/>
              <a:t>appop</a:t>
            </a:r>
            <a:r>
              <a:rPr lang="en-US" altLang="zh-CN" dirty="0" smtClean="0"/>
              <a:t>\AppOpsService.java</a:t>
            </a:r>
            <a:endParaRPr lang="zh-CN" alt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 </a:t>
            </a:r>
            <a:r>
              <a:rPr lang="en-US" altLang="zh-CN" dirty="0"/>
              <a:t>framework install </a:t>
            </a:r>
            <a:r>
              <a:rPr lang="en-US" altLang="zh-CN" dirty="0" smtClean="0"/>
              <a:t>permission</a:t>
            </a:r>
            <a:endParaRPr lang="zh-CN" altLang="en-US" dirty="0"/>
          </a:p>
        </p:txBody>
      </p:sp>
      <p:sp>
        <p:nvSpPr>
          <p:cNvPr id="3" name="内容占位符 2"/>
          <p:cNvSpPr>
            <a:spLocks noGrp="1"/>
          </p:cNvSpPr>
          <p:nvPr>
            <p:ph idx="1"/>
          </p:nvPr>
        </p:nvSpPr>
        <p:spPr/>
        <p:txBody>
          <a:bodyPr/>
          <a:lstStyle/>
          <a:p>
            <a:r>
              <a:rPr lang="zh-CN" altLang="en-US" b="1" dirty="0" smtClean="0"/>
              <a:t>（</a:t>
            </a:r>
            <a:r>
              <a:rPr lang="en-US" altLang="zh-CN" b="1" dirty="0" smtClean="0"/>
              <a:t>1</a:t>
            </a:r>
            <a:r>
              <a:rPr lang="zh-CN" altLang="en-US" b="1" dirty="0" smtClean="0"/>
              <a:t>）</a:t>
            </a:r>
            <a:r>
              <a:rPr lang="en-US" altLang="zh-CN" b="1" dirty="0" err="1" smtClean="0"/>
              <a:t>grantDefaultSystemHandlerPermissions</a:t>
            </a:r>
            <a:endParaRPr lang="en-US" altLang="zh-CN" b="1" dirty="0" smtClean="0"/>
          </a:p>
          <a:p>
            <a:r>
              <a:rPr lang="zh-CN" altLang="en-US" b="1" dirty="0" smtClean="0"/>
              <a:t>注意</a:t>
            </a:r>
            <a:r>
              <a:rPr lang="en-US" altLang="zh-CN" b="1" dirty="0" smtClean="0"/>
              <a:t>CTS/GTS</a:t>
            </a:r>
            <a:r>
              <a:rPr lang="zh-CN" altLang="en-US" b="1" dirty="0" smtClean="0"/>
              <a:t>会检查此处</a:t>
            </a:r>
            <a:endParaRPr lang="zh-CN" altLang="en-US" dirty="0"/>
          </a:p>
        </p:txBody>
      </p:sp>
      <p:pic>
        <p:nvPicPr>
          <p:cNvPr id="4" name="图片 3"/>
          <p:cNvPicPr>
            <a:picLocks noChangeAspect="1"/>
          </p:cNvPicPr>
          <p:nvPr/>
        </p:nvPicPr>
        <p:blipFill>
          <a:blip r:embed="rId1"/>
          <a:stretch>
            <a:fillRect/>
          </a:stretch>
        </p:blipFill>
        <p:spPr>
          <a:xfrm>
            <a:off x="5249345" y="2477193"/>
            <a:ext cx="5963743" cy="4164070"/>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Android </a:t>
            </a:r>
            <a:r>
              <a:rPr lang="en-US" altLang="zh-CN" dirty="0" smtClean="0"/>
              <a:t>framework API</a:t>
            </a:r>
            <a:r>
              <a:rPr lang="zh-CN" altLang="en-US" dirty="0" smtClean="0"/>
              <a:t>鉴</a:t>
            </a:r>
            <a:r>
              <a:rPr lang="zh-CN" altLang="en-US" dirty="0"/>
              <a:t>权</a:t>
            </a:r>
            <a:r>
              <a:rPr lang="zh-CN" altLang="en-US" dirty="0" smtClean="0"/>
              <a:t>流程</a:t>
            </a:r>
            <a:endParaRPr lang="zh-CN" altLang="en-US" dirty="0"/>
          </a:p>
        </p:txBody>
      </p:sp>
      <p:sp>
        <p:nvSpPr>
          <p:cNvPr id="3" name="内容占位符 2"/>
          <p:cNvSpPr>
            <a:spLocks noGrp="1"/>
          </p:cNvSpPr>
          <p:nvPr>
            <p:ph idx="1"/>
          </p:nvPr>
        </p:nvSpPr>
        <p:spPr/>
        <p:txBody>
          <a:bodyPr>
            <a:normAutofit fontScale="40000" lnSpcReduction="20000"/>
          </a:bodyPr>
          <a:lstStyle/>
          <a:p>
            <a:r>
              <a:rPr lang="en-US" altLang="zh-CN" dirty="0" smtClean="0"/>
              <a:t>&lt;</a:t>
            </a:r>
            <a:r>
              <a:rPr lang="en-US" altLang="zh-CN" dirty="0"/>
              <a:t>permission </a:t>
            </a:r>
            <a:r>
              <a:rPr lang="en-US" altLang="zh-CN" dirty="0" err="1"/>
              <a:t>android:name</a:t>
            </a:r>
            <a:r>
              <a:rPr lang="en-US" altLang="zh-CN" dirty="0"/>
              <a:t>="</a:t>
            </a:r>
            <a:r>
              <a:rPr lang="en-US" altLang="zh-CN" b="1" dirty="0" err="1" smtClean="0">
                <a:solidFill>
                  <a:srgbClr val="FF0000"/>
                </a:solidFill>
              </a:rPr>
              <a:t>android.permission.CLEAR_APP_USER_DATA</a:t>
            </a:r>
            <a:r>
              <a:rPr lang="en-US" altLang="zh-CN" dirty="0" smtClean="0"/>
              <a:t>“ </a:t>
            </a:r>
            <a:r>
              <a:rPr lang="en-US" altLang="zh-CN" dirty="0" err="1" smtClean="0"/>
              <a:t>android:protectionLevel</a:t>
            </a:r>
            <a:r>
              <a:rPr lang="en-US" altLang="zh-CN" dirty="0"/>
              <a:t>="</a:t>
            </a:r>
            <a:r>
              <a:rPr lang="en-US" altLang="zh-CN" b="1" dirty="0" err="1">
                <a:solidFill>
                  <a:srgbClr val="FF0000"/>
                </a:solidFill>
              </a:rPr>
              <a:t>signature</a:t>
            </a:r>
            <a:r>
              <a:rPr lang="en-US" altLang="zh-CN" dirty="0" err="1"/>
              <a:t>|installer</a:t>
            </a:r>
            <a:r>
              <a:rPr lang="en-US" altLang="zh-CN" dirty="0"/>
              <a:t>" </a:t>
            </a:r>
            <a:r>
              <a:rPr lang="en-US" altLang="zh-CN" dirty="0" smtClean="0"/>
              <a:t>/&gt;</a:t>
            </a:r>
            <a:endParaRPr lang="en-US" altLang="zh-CN" dirty="0" smtClean="0"/>
          </a:p>
          <a:p>
            <a:r>
              <a:rPr lang="en-US" altLang="zh-CN" b="1" dirty="0"/>
              <a:t>&lt;uses-permission </a:t>
            </a:r>
            <a:r>
              <a:rPr lang="en-US" altLang="zh-CN" b="1" dirty="0" err="1"/>
              <a:t>android:name</a:t>
            </a:r>
            <a:r>
              <a:rPr lang="en-US" altLang="zh-CN" b="1" dirty="0"/>
              <a:t>="</a:t>
            </a:r>
            <a:r>
              <a:rPr lang="en-US" altLang="zh-CN" b="1" dirty="0" err="1"/>
              <a:t>android.permission.CLEAR_APP_USER_DATA</a:t>
            </a:r>
            <a:r>
              <a:rPr lang="en-US" altLang="zh-CN" b="1" dirty="0"/>
              <a:t>" </a:t>
            </a:r>
            <a:r>
              <a:rPr lang="en-US" altLang="zh-CN" b="1" dirty="0" smtClean="0"/>
              <a:t>/&gt;</a:t>
            </a:r>
            <a:endParaRPr lang="en-US" altLang="zh-CN" b="1" dirty="0" smtClean="0"/>
          </a:p>
          <a:p>
            <a:pPr lvl="1"/>
            <a:r>
              <a:rPr lang="en-US" altLang="zh-CN" b="1" dirty="0" err="1" smtClean="0"/>
              <a:t>pm.clearApplicationUserData</a:t>
            </a:r>
            <a:endParaRPr lang="en-US" altLang="zh-CN" b="1" dirty="0" smtClean="0"/>
          </a:p>
          <a:p>
            <a:r>
              <a:rPr lang="zh-CN" altLang="en-US" dirty="0" smtClean="0"/>
              <a:t>调用</a:t>
            </a:r>
            <a:r>
              <a:rPr lang="en-US" altLang="zh-CN" dirty="0" smtClean="0"/>
              <a:t>API</a:t>
            </a:r>
            <a:r>
              <a:rPr lang="zh-CN" altLang="en-US" dirty="0" smtClean="0"/>
              <a:t>时，</a:t>
            </a:r>
            <a:r>
              <a:rPr lang="en-US" altLang="zh-CN" dirty="0" smtClean="0"/>
              <a:t>Binder</a:t>
            </a:r>
            <a:r>
              <a:rPr lang="zh-CN" altLang="en-US" dirty="0" smtClean="0"/>
              <a:t>另外一端通过</a:t>
            </a:r>
            <a:r>
              <a:rPr lang="en-US" altLang="zh-CN" dirty="0" err="1" smtClean="0"/>
              <a:t>checkPermission</a:t>
            </a:r>
            <a:r>
              <a:rPr lang="zh-CN" altLang="en-US" dirty="0" smtClean="0"/>
              <a:t>进行此</a:t>
            </a:r>
            <a:r>
              <a:rPr lang="en-US" altLang="zh-CN" dirty="0" err="1" smtClean="0"/>
              <a:t>api</a:t>
            </a:r>
            <a:r>
              <a:rPr lang="zh-CN" altLang="en-US" dirty="0" smtClean="0"/>
              <a:t>的权限检查</a:t>
            </a:r>
            <a:r>
              <a:rPr lang="en-US" altLang="zh-CN" dirty="0"/>
              <a:t>, </a:t>
            </a:r>
            <a:endParaRPr lang="en-US" altLang="zh-CN" dirty="0" smtClean="0"/>
          </a:p>
          <a:p>
            <a:pPr lvl="1"/>
            <a:r>
              <a:rPr lang="en-US" altLang="zh-CN" b="1" dirty="0" err="1" smtClean="0"/>
              <a:t>pms.clearApplicationUserData</a:t>
            </a:r>
            <a:endParaRPr lang="en-US" altLang="zh-CN" b="1" dirty="0" smtClean="0"/>
          </a:p>
          <a:p>
            <a:pPr lvl="1"/>
            <a:r>
              <a:rPr lang="en-US" altLang="zh-CN" b="1" dirty="0" err="1" smtClean="0">
                <a:solidFill>
                  <a:srgbClr val="FF0000"/>
                </a:solidFill>
              </a:rPr>
              <a:t>mContext.enforceCallingOrSelfPermission</a:t>
            </a:r>
            <a:r>
              <a:rPr lang="en-US" altLang="zh-CN" b="1" dirty="0" smtClean="0">
                <a:solidFill>
                  <a:srgbClr val="FF0000"/>
                </a:solidFill>
              </a:rPr>
              <a:t>(</a:t>
            </a:r>
            <a:r>
              <a:rPr lang="en-US" altLang="zh-CN" b="1" dirty="0" err="1" smtClean="0">
                <a:solidFill>
                  <a:srgbClr val="FF0000"/>
                </a:solidFill>
              </a:rPr>
              <a:t>android.Manifest.permission.CLEAR_APP_USER_DATA</a:t>
            </a:r>
            <a:r>
              <a:rPr lang="en-US" altLang="zh-CN" dirty="0" smtClean="0"/>
              <a:t>, null);</a:t>
            </a:r>
            <a:endParaRPr lang="en-US" altLang="zh-CN" dirty="0" smtClean="0"/>
          </a:p>
          <a:p>
            <a:pPr lvl="2"/>
            <a:r>
              <a:rPr lang="en-US" altLang="zh-CN" dirty="0" smtClean="0"/>
              <a:t>android/content/Context.java</a:t>
            </a:r>
            <a:endParaRPr lang="en-US" altLang="zh-CN" dirty="0" smtClean="0"/>
          </a:p>
          <a:p>
            <a:pPr lvl="2"/>
            <a:r>
              <a:rPr lang="en-US" altLang="zh-CN" dirty="0" smtClean="0"/>
              <a:t>android/app/ContextImpl.java</a:t>
            </a:r>
            <a:endParaRPr lang="en-US" altLang="zh-CN" dirty="0" smtClean="0"/>
          </a:p>
          <a:p>
            <a:pPr lvl="3"/>
            <a:r>
              <a:rPr lang="en-US" altLang="zh-CN" dirty="0" err="1" smtClean="0"/>
              <a:t>checkPermission</a:t>
            </a:r>
            <a:endParaRPr lang="en-US" altLang="zh-CN" dirty="0" smtClean="0"/>
          </a:p>
          <a:p>
            <a:pPr lvl="3"/>
            <a:r>
              <a:rPr lang="en-US" altLang="zh-CN" dirty="0" err="1" smtClean="0"/>
              <a:t>PermissionManager.checkPermission</a:t>
            </a:r>
            <a:endParaRPr lang="en-US" altLang="zh-CN" dirty="0" smtClean="0"/>
          </a:p>
          <a:p>
            <a:pPr lvl="4"/>
            <a:r>
              <a:rPr lang="en-US" altLang="zh-CN" dirty="0" err="1" smtClean="0"/>
              <a:t>sPermissionCache.query</a:t>
            </a:r>
            <a:endParaRPr lang="en-US" altLang="zh-CN" dirty="0" smtClean="0"/>
          </a:p>
          <a:p>
            <a:pPr lvl="5"/>
            <a:r>
              <a:rPr lang="en-US" altLang="zh-CN" dirty="0" err="1" smtClean="0"/>
              <a:t>checkPermissionUncached</a:t>
            </a:r>
            <a:endParaRPr lang="en-US" altLang="zh-CN" dirty="0" smtClean="0"/>
          </a:p>
          <a:p>
            <a:pPr lvl="6"/>
            <a:r>
              <a:rPr lang="en-US" altLang="zh-CN" b="1" dirty="0" err="1" smtClean="0">
                <a:solidFill>
                  <a:srgbClr val="FF0000"/>
                </a:solidFill>
              </a:rPr>
              <a:t>ams.checkPermission</a:t>
            </a:r>
            <a:endParaRPr lang="en-US" altLang="zh-CN" b="1" dirty="0" smtClean="0">
              <a:solidFill>
                <a:srgbClr val="FF0000"/>
              </a:solidFill>
            </a:endParaRPr>
          </a:p>
          <a:p>
            <a:pPr lvl="7"/>
            <a:r>
              <a:rPr lang="en-US" altLang="zh-CN" b="1" dirty="0"/>
              <a:t>MY_PID </a:t>
            </a:r>
            <a:r>
              <a:rPr lang="zh-CN" altLang="en-US" b="1" dirty="0"/>
              <a:t>、</a:t>
            </a:r>
            <a:r>
              <a:rPr lang="en-US" altLang="zh-CN" b="1" dirty="0" smtClean="0"/>
              <a:t>ROOT_UID</a:t>
            </a:r>
            <a:r>
              <a:rPr lang="zh-CN" altLang="en-US" b="1" dirty="0" smtClean="0"/>
              <a:t>、</a:t>
            </a:r>
            <a:r>
              <a:rPr lang="en-US" altLang="zh-CN" b="1" dirty="0" smtClean="0"/>
              <a:t>SYSTEM_UID </a:t>
            </a:r>
            <a:r>
              <a:rPr lang="en-US" altLang="zh-CN" b="1" dirty="0" err="1" smtClean="0"/>
              <a:t>PackageManager.PERMISSION_GRANTED</a:t>
            </a:r>
            <a:endParaRPr lang="en-US" altLang="zh-CN" b="1" dirty="0" smtClean="0"/>
          </a:p>
          <a:p>
            <a:pPr lvl="7"/>
            <a:r>
              <a:rPr lang="en-US" altLang="zh-CN" dirty="0"/>
              <a:t>!</a:t>
            </a:r>
            <a:r>
              <a:rPr lang="en-US" altLang="zh-CN" dirty="0" smtClean="0"/>
              <a:t>exported </a:t>
            </a:r>
            <a:r>
              <a:rPr lang="en-US" altLang="zh-CN" dirty="0" err="1" smtClean="0"/>
              <a:t>PackageManager.PERMISSION_DENIED</a:t>
            </a:r>
            <a:endParaRPr lang="en-US" altLang="zh-CN" dirty="0" smtClean="0"/>
          </a:p>
          <a:p>
            <a:pPr lvl="7"/>
            <a:r>
              <a:rPr lang="en-US" altLang="zh-CN" b="1" dirty="0" err="1" smtClean="0">
                <a:solidFill>
                  <a:srgbClr val="FF0000"/>
                </a:solidFill>
              </a:rPr>
              <a:t>Pms.checkUidPermission</a:t>
            </a:r>
            <a:endParaRPr lang="en-US" altLang="zh-CN" b="1" dirty="0" smtClean="0">
              <a:solidFill>
                <a:srgbClr val="FF0000"/>
              </a:solidFill>
            </a:endParaRPr>
          </a:p>
          <a:p>
            <a:pPr lvl="1"/>
            <a:r>
              <a:rPr lang="en-US" altLang="zh-CN" sz="2500" b="1" dirty="0" err="1" smtClean="0">
                <a:solidFill>
                  <a:srgbClr val="FF0000"/>
                </a:solidFill>
              </a:rPr>
              <a:t>pms.checkUidPermission</a:t>
            </a:r>
            <a:endParaRPr lang="en-US" altLang="zh-CN" sz="2500" b="1" dirty="0" smtClean="0">
              <a:solidFill>
                <a:srgbClr val="FF0000"/>
              </a:solidFill>
            </a:endParaRPr>
          </a:p>
          <a:p>
            <a:pPr lvl="2"/>
            <a:r>
              <a:rPr lang="en-US" altLang="zh-CN" sz="2200" dirty="0" err="1" smtClean="0"/>
              <a:t>PermissionManagerService</a:t>
            </a:r>
            <a:r>
              <a:rPr lang="en-US" altLang="zh-CN" sz="2100" dirty="0" err="1" smtClean="0"/>
              <a:t>.checkUidPermission</a:t>
            </a:r>
            <a:endParaRPr lang="en-US" altLang="zh-CN" sz="2100" dirty="0" smtClean="0"/>
          </a:p>
          <a:p>
            <a:pPr lvl="4"/>
            <a:r>
              <a:rPr lang="en-US" altLang="zh-CN" sz="1900" dirty="0" err="1" smtClean="0"/>
              <a:t>checkUidPermissionImpl</a:t>
            </a:r>
            <a:endParaRPr lang="en-US" altLang="zh-CN" sz="1900" dirty="0" smtClean="0"/>
          </a:p>
          <a:p>
            <a:pPr lvl="5"/>
            <a:r>
              <a:rPr lang="en-US" altLang="zh-CN" sz="1900" dirty="0" err="1" smtClean="0"/>
              <a:t>checkUidPermissionInternal</a:t>
            </a:r>
            <a:endParaRPr lang="en-US" altLang="zh-CN" sz="1900" dirty="0" smtClean="0"/>
          </a:p>
          <a:p>
            <a:pPr lvl="6"/>
            <a:r>
              <a:rPr lang="en-US" altLang="zh-CN" sz="1900" dirty="0" err="1" smtClean="0"/>
              <a:t>checkPermissionInternal</a:t>
            </a:r>
            <a:endParaRPr lang="en-US" altLang="zh-CN" sz="1900" dirty="0"/>
          </a:p>
          <a:p>
            <a:pPr lvl="7"/>
            <a:r>
              <a:rPr lang="en-US" altLang="zh-CN" sz="1900" dirty="0" err="1" smtClean="0"/>
              <a:t>getUidStateLocked</a:t>
            </a:r>
            <a:endParaRPr lang="en-US" altLang="zh-CN" sz="1900" dirty="0"/>
          </a:p>
          <a:p>
            <a:pPr lvl="7"/>
            <a:r>
              <a:rPr lang="en-US" altLang="zh-CN" b="1" dirty="0" err="1" smtClean="0"/>
              <a:t>checkSingleUidPermissionInternalLocked</a:t>
            </a:r>
            <a:endParaRPr lang="en-US" altLang="zh-CN" b="1" dirty="0" smtClean="0"/>
          </a:p>
          <a:p>
            <a:pPr lvl="8"/>
            <a:r>
              <a:rPr lang="en-US" altLang="zh-CN" b="1" dirty="0" err="1"/>
              <a:t>uidState.isPermissionGranted</a:t>
            </a:r>
            <a:endParaRPr lang="en-US" altLang="zh-CN" b="1" dirty="0" smtClean="0"/>
          </a:p>
          <a:p>
            <a:r>
              <a:rPr lang="en-US" altLang="zh-CN" dirty="0" err="1" smtClean="0"/>
              <a:t>System_server</a:t>
            </a:r>
            <a:r>
              <a:rPr lang="zh-CN" altLang="en-US" dirty="0" smtClean="0"/>
              <a:t>的</a:t>
            </a:r>
            <a:r>
              <a:rPr lang="en-US" altLang="zh-CN" dirty="0" smtClean="0"/>
              <a:t>contextimpl.java </a:t>
            </a:r>
            <a:r>
              <a:rPr lang="en-US" altLang="zh-CN" b="1" dirty="0" err="1" smtClean="0"/>
              <a:t>resultOfCheck</a:t>
            </a:r>
            <a:r>
              <a:rPr lang="en-US" altLang="zh-CN" b="1" dirty="0" smtClean="0"/>
              <a:t> </a:t>
            </a:r>
            <a:r>
              <a:rPr lang="en-US" altLang="zh-CN" b="1" dirty="0"/>
              <a:t>!= PERMISSION_GRANTED</a:t>
            </a:r>
            <a:r>
              <a:rPr lang="en-US" altLang="zh-CN" dirty="0"/>
              <a:t>, throw new </a:t>
            </a:r>
            <a:r>
              <a:rPr lang="en-US" altLang="zh-CN" dirty="0" err="1"/>
              <a:t>SecurityException</a:t>
            </a:r>
            <a:r>
              <a:rPr lang="en-US" altLang="zh-CN" dirty="0" smtClean="0"/>
              <a:t>(</a:t>
            </a:r>
            <a:endParaRPr lang="en-US" altLang="zh-CN" dirty="0" smtClean="0"/>
          </a:p>
          <a:p>
            <a:pPr lvl="1"/>
            <a:r>
              <a:rPr lang="en-US" altLang="zh-CN" b="1" dirty="0" smtClean="0"/>
              <a:t>Neither user XX or nor current process has XXX</a:t>
            </a:r>
            <a:r>
              <a:rPr lang="en-US" altLang="zh-CN" b="1" dirty="0"/>
              <a:t>.</a:t>
            </a:r>
            <a:endParaRPr lang="en-US" altLang="zh-CN" b="1" dirty="0"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55000" lnSpcReduction="20000"/>
          </a:bodyPr>
          <a:lstStyle/>
          <a:p>
            <a:r>
              <a:rPr lang="zh-CN" altLang="en-US" b="1" dirty="0"/>
              <a:t>在</a:t>
            </a:r>
            <a:r>
              <a:rPr lang="en-US" altLang="zh-CN" b="1" dirty="0"/>
              <a:t>Manifest</a:t>
            </a:r>
            <a:r>
              <a:rPr lang="zh-CN" altLang="en-US" b="1" dirty="0"/>
              <a:t>中声明我们需要的权限</a:t>
            </a:r>
            <a:endParaRPr lang="zh-CN" altLang="en-US" b="1" dirty="0"/>
          </a:p>
          <a:p>
            <a:r>
              <a:rPr lang="zh-CN" altLang="en-US" b="1" dirty="0"/>
              <a:t>在</a:t>
            </a:r>
            <a:r>
              <a:rPr lang="en-US" altLang="zh-CN" b="1" dirty="0" err="1"/>
              <a:t>Accitity</a:t>
            </a:r>
            <a:r>
              <a:rPr lang="zh-CN" altLang="en-US" b="1" dirty="0"/>
              <a:t>中申请权限</a:t>
            </a:r>
            <a:endParaRPr lang="zh-CN" altLang="en-US" b="1" dirty="0"/>
          </a:p>
          <a:p>
            <a:pPr lvl="1"/>
            <a:r>
              <a:rPr lang="zh-CN" altLang="en-US" dirty="0"/>
              <a:t>大致的逻辑</a:t>
            </a:r>
            <a:r>
              <a:rPr lang="zh-CN" altLang="en-US" dirty="0" smtClean="0"/>
              <a:t>：</a:t>
            </a:r>
            <a:endParaRPr lang="en-US" altLang="zh-CN" dirty="0"/>
          </a:p>
          <a:p>
            <a:pPr lvl="2"/>
            <a:r>
              <a:rPr lang="en-US" altLang="zh-CN" dirty="0"/>
              <a:t>-&gt; </a:t>
            </a:r>
            <a:r>
              <a:rPr lang="zh-CN" altLang="en-US" dirty="0"/>
              <a:t>检查用户是否授权过该权限</a:t>
            </a:r>
            <a:endParaRPr lang="zh-CN" altLang="en-US" dirty="0"/>
          </a:p>
          <a:p>
            <a:pPr lvl="2"/>
            <a:r>
              <a:rPr lang="en-US" altLang="zh-CN" dirty="0"/>
              <a:t>-&gt; </a:t>
            </a:r>
            <a:r>
              <a:rPr lang="zh-CN" altLang="en-US" dirty="0"/>
              <a:t>已经授权过 </a:t>
            </a:r>
            <a:r>
              <a:rPr lang="en-US" altLang="zh-CN" dirty="0"/>
              <a:t>-&gt; </a:t>
            </a:r>
            <a:r>
              <a:rPr lang="zh-CN" altLang="en-US" dirty="0"/>
              <a:t>执行业务逻辑</a:t>
            </a:r>
            <a:endParaRPr lang="zh-CN" altLang="en-US" dirty="0"/>
          </a:p>
          <a:p>
            <a:pPr lvl="2"/>
            <a:r>
              <a:rPr lang="en-US" altLang="zh-CN" dirty="0"/>
              <a:t>-&gt; </a:t>
            </a:r>
            <a:r>
              <a:rPr lang="zh-CN" altLang="en-US" dirty="0"/>
              <a:t>没有授权 </a:t>
            </a:r>
            <a:r>
              <a:rPr lang="en-US" altLang="zh-CN" dirty="0"/>
              <a:t>-&gt; </a:t>
            </a:r>
            <a:r>
              <a:rPr lang="zh-CN" altLang="en-US" dirty="0"/>
              <a:t>申请权限 </a:t>
            </a:r>
            <a:r>
              <a:rPr lang="en-US" altLang="zh-CN" dirty="0"/>
              <a:t>-&gt; </a:t>
            </a:r>
            <a:r>
              <a:rPr lang="zh-CN" altLang="en-US" dirty="0"/>
              <a:t>成功 </a:t>
            </a:r>
            <a:r>
              <a:rPr lang="en-US" altLang="zh-CN" dirty="0"/>
              <a:t>-&gt; </a:t>
            </a:r>
            <a:r>
              <a:rPr lang="zh-CN" altLang="en-US" dirty="0"/>
              <a:t>执行业务逻辑</a:t>
            </a:r>
            <a:endParaRPr lang="en-US" altLang="zh-CN" dirty="0" smtClean="0"/>
          </a:p>
          <a:p>
            <a:r>
              <a:rPr lang="zh-CN" altLang="en-US" b="1" dirty="0" smtClean="0"/>
              <a:t>检查</a:t>
            </a:r>
            <a:r>
              <a:rPr lang="zh-CN" altLang="en-US" b="1" dirty="0"/>
              <a:t>用户是否授权过该权限</a:t>
            </a:r>
            <a:endParaRPr lang="zh-CN" altLang="en-US" b="1" dirty="0"/>
          </a:p>
          <a:p>
            <a:pPr lvl="1"/>
            <a:r>
              <a:rPr lang="en-US" altLang="zh-CN" dirty="0" err="1"/>
              <a:t>int</a:t>
            </a:r>
            <a:r>
              <a:rPr lang="en-US" altLang="zh-CN" dirty="0"/>
              <a:t> </a:t>
            </a:r>
            <a:r>
              <a:rPr lang="en-US" altLang="zh-CN" b="1" dirty="0" err="1">
                <a:solidFill>
                  <a:srgbClr val="FF0000"/>
                </a:solidFill>
              </a:rPr>
              <a:t>checkSelfPermission</a:t>
            </a:r>
            <a:r>
              <a:rPr lang="en-US" altLang="zh-CN" dirty="0"/>
              <a:t>()</a:t>
            </a:r>
            <a:endParaRPr lang="en-US" altLang="zh-CN" dirty="0"/>
          </a:p>
          <a:p>
            <a:pPr lvl="1"/>
            <a:r>
              <a:rPr lang="zh-CN" altLang="en-US" dirty="0"/>
              <a:t>返回值</a:t>
            </a:r>
            <a:r>
              <a:rPr lang="zh-CN" altLang="en-US" dirty="0" smtClean="0"/>
              <a:t>：</a:t>
            </a:r>
            <a:endParaRPr lang="en-US" altLang="zh-CN" dirty="0" smtClean="0"/>
          </a:p>
          <a:p>
            <a:pPr lvl="1"/>
            <a:r>
              <a:rPr lang="en-US" altLang="zh-CN" dirty="0" err="1" smtClean="0"/>
              <a:t>PackageManager.PERMISSION_GRANTED</a:t>
            </a:r>
            <a:r>
              <a:rPr lang="en-US" altLang="zh-CN" dirty="0" smtClean="0"/>
              <a:t> </a:t>
            </a:r>
            <a:r>
              <a:rPr lang="zh-CN" altLang="en-US" dirty="0" smtClean="0"/>
              <a:t>表示</a:t>
            </a:r>
            <a:r>
              <a:rPr lang="zh-CN" altLang="en-US" dirty="0"/>
              <a:t>有权限</a:t>
            </a:r>
            <a:endParaRPr lang="zh-CN" altLang="en-US" dirty="0"/>
          </a:p>
          <a:p>
            <a:pPr lvl="1"/>
            <a:r>
              <a:rPr lang="en-US" altLang="zh-CN" dirty="0" err="1" smtClean="0"/>
              <a:t>PackageManager.PERMISSION_DENIED</a:t>
            </a:r>
            <a:r>
              <a:rPr lang="en-US" altLang="zh-CN" dirty="0" smtClean="0"/>
              <a:t> </a:t>
            </a:r>
            <a:r>
              <a:rPr lang="zh-CN" altLang="en-US" dirty="0"/>
              <a:t>表示无</a:t>
            </a:r>
            <a:r>
              <a:rPr lang="zh-CN" altLang="en-US" dirty="0" smtClean="0"/>
              <a:t>权限</a:t>
            </a:r>
            <a:endParaRPr lang="zh-CN" altLang="en-US" dirty="0"/>
          </a:p>
          <a:p>
            <a:r>
              <a:rPr lang="zh-CN" altLang="en-US" b="1" dirty="0"/>
              <a:t>获取权限</a:t>
            </a:r>
            <a:endParaRPr lang="zh-CN" altLang="en-US" b="1" dirty="0"/>
          </a:p>
          <a:p>
            <a:pPr lvl="1"/>
            <a:r>
              <a:rPr lang="en-US" altLang="zh-CN" dirty="0"/>
              <a:t>void </a:t>
            </a:r>
            <a:r>
              <a:rPr lang="en-US" altLang="zh-CN" b="1" dirty="0" err="1">
                <a:solidFill>
                  <a:srgbClr val="FF0000"/>
                </a:solidFill>
              </a:rPr>
              <a:t>requestPermissions</a:t>
            </a:r>
            <a:r>
              <a:rPr lang="en-US" altLang="zh-CN" dirty="0"/>
              <a:t>()</a:t>
            </a:r>
            <a:endParaRPr lang="en-US" altLang="zh-CN" dirty="0"/>
          </a:p>
          <a:p>
            <a:pPr lvl="1"/>
            <a:r>
              <a:rPr lang="zh-CN" altLang="en-US" dirty="0"/>
              <a:t>三个参数：</a:t>
            </a:r>
            <a:endParaRPr lang="zh-CN" altLang="en-US" dirty="0"/>
          </a:p>
          <a:p>
            <a:pPr lvl="1"/>
            <a:r>
              <a:rPr lang="en-US" altLang="zh-CN" dirty="0"/>
              <a:t>Context</a:t>
            </a:r>
            <a:endParaRPr lang="en-US" altLang="zh-CN" dirty="0"/>
          </a:p>
          <a:p>
            <a:pPr lvl="1"/>
            <a:r>
              <a:rPr lang="en-US" altLang="zh-CN" dirty="0"/>
              <a:t>new String[]{} </a:t>
            </a:r>
            <a:r>
              <a:rPr lang="zh-CN" altLang="en-US" dirty="0"/>
              <a:t>需要申请权限的字符串数组</a:t>
            </a:r>
            <a:endParaRPr lang="zh-CN" altLang="en-US" dirty="0"/>
          </a:p>
          <a:p>
            <a:pPr lvl="1"/>
            <a:r>
              <a:rPr lang="en-US" altLang="zh-CN" dirty="0" err="1"/>
              <a:t>RequestCode</a:t>
            </a:r>
            <a:r>
              <a:rPr lang="en-US" altLang="zh-CN" dirty="0"/>
              <a:t> </a:t>
            </a:r>
            <a:r>
              <a:rPr lang="zh-CN" altLang="en-US" dirty="0"/>
              <a:t>自定义的请求码</a:t>
            </a:r>
            <a:r>
              <a:rPr lang="en-US" altLang="zh-CN" dirty="0"/>
              <a:t>,</a:t>
            </a:r>
            <a:r>
              <a:rPr lang="zh-CN" altLang="en-US" dirty="0"/>
              <a:t>结果回调的方法中使用</a:t>
            </a:r>
            <a:r>
              <a:rPr lang="en-US" altLang="zh-CN" dirty="0"/>
              <a:t>,</a:t>
            </a:r>
            <a:r>
              <a:rPr lang="zh-CN" altLang="en-US" dirty="0"/>
              <a:t>判断是哪个权限的</a:t>
            </a:r>
            <a:r>
              <a:rPr lang="zh-CN" altLang="en-US" dirty="0" smtClean="0"/>
              <a:t>申请</a:t>
            </a:r>
            <a:endParaRPr lang="zh-CN" altLang="en-US" dirty="0"/>
          </a:p>
          <a:p>
            <a:r>
              <a:rPr lang="zh-CN" altLang="en-US" b="1" dirty="0"/>
              <a:t>权限请求的结果回调</a:t>
            </a:r>
            <a:endParaRPr lang="zh-CN" altLang="en-US" b="1" dirty="0"/>
          </a:p>
          <a:p>
            <a:pPr lvl="1"/>
            <a:r>
              <a:rPr lang="en-US" altLang="zh-CN" dirty="0"/>
              <a:t>void </a:t>
            </a:r>
            <a:r>
              <a:rPr lang="en-US" altLang="zh-CN" b="1" dirty="0" err="1">
                <a:solidFill>
                  <a:srgbClr val="FF0000"/>
                </a:solidFill>
              </a:rPr>
              <a:t>onRequestPermissionsResult</a:t>
            </a:r>
            <a:r>
              <a:rPr lang="en-US" altLang="zh-CN" dirty="0" smtClean="0"/>
              <a:t>()</a:t>
            </a:r>
            <a:endParaRPr lang="zh-CN" altLang="en-US" dirty="0"/>
          </a:p>
        </p:txBody>
      </p:sp>
      <p:sp>
        <p:nvSpPr>
          <p:cNvPr id="4"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Android </a:t>
            </a:r>
            <a:r>
              <a:rPr lang="en-US" altLang="zh-CN" dirty="0" smtClean="0"/>
              <a:t>request </a:t>
            </a:r>
            <a:r>
              <a:rPr lang="en-US" altLang="zh-CN" dirty="0"/>
              <a:t>permission</a:t>
            </a:r>
            <a:endParaRPr lang="zh-CN"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 runtime</a:t>
            </a:r>
            <a:r>
              <a:rPr lang="en-US" altLang="zh-CN" dirty="0"/>
              <a:t> permission</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dirty="0" smtClean="0"/>
              <a:t>AppOpsManager.java</a:t>
            </a:r>
            <a:endParaRPr lang="en-US" altLang="zh-CN" dirty="0" smtClean="0"/>
          </a:p>
          <a:p>
            <a:r>
              <a:rPr lang="en-US" altLang="zh-CN" dirty="0" smtClean="0"/>
              <a:t>_</a:t>
            </a:r>
            <a:r>
              <a:rPr lang="en-US" altLang="zh-CN" dirty="0" err="1" smtClean="0"/>
              <a:t>num_op</a:t>
            </a:r>
            <a:r>
              <a:rPr lang="zh-CN" altLang="en-US" dirty="0" smtClean="0"/>
              <a:t>：</a:t>
            </a:r>
            <a:r>
              <a:rPr lang="en-US" altLang="zh-CN" dirty="0" smtClean="0"/>
              <a:t>116</a:t>
            </a:r>
            <a:endParaRPr lang="en-US" altLang="zh-CN" dirty="0" smtClean="0"/>
          </a:p>
          <a:p>
            <a:r>
              <a:rPr lang="zh-CN" altLang="en-US" dirty="0" smtClean="0"/>
              <a:t>不是所有</a:t>
            </a:r>
            <a:r>
              <a:rPr lang="en-US" altLang="zh-CN" dirty="0" smtClean="0"/>
              <a:t>permission</a:t>
            </a:r>
            <a:r>
              <a:rPr lang="zh-CN" altLang="en-US" dirty="0" smtClean="0"/>
              <a:t>都是</a:t>
            </a:r>
            <a:r>
              <a:rPr lang="en-US" altLang="zh-CN" dirty="0" smtClean="0"/>
              <a:t>runtime</a:t>
            </a:r>
            <a:r>
              <a:rPr lang="zh-CN" altLang="en-US" dirty="0" smtClean="0"/>
              <a:t>，主要</a:t>
            </a:r>
            <a:r>
              <a:rPr lang="en-US" altLang="zh-CN" b="1" dirty="0" smtClean="0">
                <a:solidFill>
                  <a:srgbClr val="FF0000"/>
                </a:solidFill>
              </a:rPr>
              <a:t>dangerous</a:t>
            </a:r>
            <a:r>
              <a:rPr lang="zh-CN" altLang="en-US" dirty="0" smtClean="0"/>
              <a:t>级别</a:t>
            </a:r>
            <a:endParaRPr lang="en-US" altLang="zh-CN" dirty="0" smtClean="0"/>
          </a:p>
          <a:p>
            <a:r>
              <a:rPr lang="en-US" altLang="zh-CN" b="1" dirty="0" smtClean="0">
                <a:solidFill>
                  <a:srgbClr val="FF0000"/>
                </a:solidFill>
              </a:rPr>
              <a:t>RUNTIME_AND_APPOP_PERMISSIONS_OPS</a:t>
            </a:r>
            <a:endParaRPr lang="en-US" altLang="zh-CN" b="1" dirty="0" smtClean="0">
              <a:solidFill>
                <a:srgbClr val="FF0000"/>
              </a:solidFill>
            </a:endParaRPr>
          </a:p>
          <a:p>
            <a:pPr lvl="1"/>
            <a:r>
              <a:rPr lang="en-US" altLang="zh-CN" dirty="0" err="1" smtClean="0"/>
              <a:t>ActivityManagerService</a:t>
            </a:r>
            <a:r>
              <a:rPr lang="zh-CN" altLang="en-US" dirty="0" smtClean="0"/>
              <a:t>启动</a:t>
            </a:r>
            <a:endParaRPr lang="en-US" altLang="zh-CN" dirty="0" smtClean="0"/>
          </a:p>
          <a:p>
            <a:pPr lvl="1"/>
            <a:r>
              <a:rPr lang="en-US" altLang="zh-CN" dirty="0" err="1"/>
              <a:t>checkOp</a:t>
            </a:r>
            <a:r>
              <a:rPr lang="en-US" altLang="zh-CN" dirty="0"/>
              <a:t>(</a:t>
            </a:r>
            <a:r>
              <a:rPr lang="en-US" altLang="zh-CN" dirty="0" err="1"/>
              <a:t>Stringop</a:t>
            </a:r>
            <a:r>
              <a:rPr lang="en-US" altLang="zh-CN" dirty="0"/>
              <a:t>, </a:t>
            </a:r>
            <a:r>
              <a:rPr lang="en-US" altLang="zh-CN" dirty="0" err="1"/>
              <a:t>int</a:t>
            </a:r>
            <a:r>
              <a:rPr lang="en-US" altLang="zh-CN" dirty="0"/>
              <a:t> </a:t>
            </a:r>
            <a:r>
              <a:rPr lang="en-US" altLang="zh-CN" dirty="0" err="1"/>
              <a:t>uid,StringpackageName</a:t>
            </a:r>
            <a:r>
              <a:rPr lang="en-US" altLang="zh-CN" dirty="0" smtClean="0"/>
              <a:t>)</a:t>
            </a:r>
            <a:endParaRPr lang="en-US" altLang="zh-CN" dirty="0" smtClean="0"/>
          </a:p>
          <a:p>
            <a:pPr lvl="1"/>
            <a:r>
              <a:rPr lang="en-US" altLang="zh-CN" dirty="0" err="1"/>
              <a:t>noteOp</a:t>
            </a:r>
            <a:r>
              <a:rPr lang="en-US" altLang="zh-CN" dirty="0"/>
              <a:t>(</a:t>
            </a:r>
            <a:r>
              <a:rPr lang="en-US" altLang="zh-CN" dirty="0" err="1"/>
              <a:t>Stringop</a:t>
            </a:r>
            <a:r>
              <a:rPr lang="en-US" altLang="zh-CN" dirty="0"/>
              <a:t>, </a:t>
            </a:r>
            <a:r>
              <a:rPr lang="en-US" altLang="zh-CN" dirty="0" err="1"/>
              <a:t>int</a:t>
            </a:r>
            <a:r>
              <a:rPr lang="en-US" altLang="zh-CN" dirty="0"/>
              <a:t> </a:t>
            </a:r>
            <a:r>
              <a:rPr lang="en-US" altLang="zh-CN" dirty="0" err="1"/>
              <a:t>uid,StringpackageName</a:t>
            </a:r>
            <a:r>
              <a:rPr lang="en-US" altLang="zh-CN" dirty="0" smtClean="0"/>
              <a:t>)</a:t>
            </a:r>
            <a:endParaRPr lang="en-US" altLang="zh-CN" dirty="0" smtClean="0"/>
          </a:p>
          <a:p>
            <a:pPr lvl="1"/>
            <a:r>
              <a:rPr lang="en-US" altLang="zh-CN" dirty="0" err="1"/>
              <a:t>checkOpNoThrow</a:t>
            </a:r>
            <a:r>
              <a:rPr lang="en-US" altLang="zh-CN" dirty="0"/>
              <a:t>(</a:t>
            </a:r>
            <a:r>
              <a:rPr lang="en-US" altLang="zh-CN" dirty="0" err="1"/>
              <a:t>Stringop</a:t>
            </a:r>
            <a:r>
              <a:rPr lang="en-US" altLang="zh-CN" dirty="0"/>
              <a:t>, </a:t>
            </a:r>
            <a:r>
              <a:rPr lang="en-US" altLang="zh-CN" dirty="0" err="1"/>
              <a:t>int</a:t>
            </a:r>
            <a:r>
              <a:rPr lang="en-US" altLang="zh-CN" dirty="0"/>
              <a:t> </a:t>
            </a:r>
            <a:r>
              <a:rPr lang="en-US" altLang="zh-CN" dirty="0" err="1"/>
              <a:t>uid,StringpackageName</a:t>
            </a:r>
            <a:r>
              <a:rPr lang="en-US" altLang="zh-CN" dirty="0" smtClean="0"/>
              <a:t>)</a:t>
            </a:r>
            <a:endParaRPr lang="en-US" altLang="zh-CN" dirty="0" smtClean="0"/>
          </a:p>
          <a:p>
            <a:pPr lvl="1"/>
            <a:r>
              <a:rPr lang="en-US" altLang="zh-CN" b="1" dirty="0" err="1">
                <a:solidFill>
                  <a:srgbClr val="FF0000"/>
                </a:solidFill>
              </a:rPr>
              <a:t>noteOpNoThrow</a:t>
            </a:r>
            <a:r>
              <a:rPr lang="en-US" altLang="zh-CN" dirty="0"/>
              <a:t>(</a:t>
            </a:r>
            <a:r>
              <a:rPr lang="en-US" altLang="zh-CN" dirty="0" err="1"/>
              <a:t>Stringop</a:t>
            </a:r>
            <a:r>
              <a:rPr lang="en-US" altLang="zh-CN" dirty="0"/>
              <a:t>, </a:t>
            </a:r>
            <a:r>
              <a:rPr lang="en-US" altLang="zh-CN" dirty="0" err="1"/>
              <a:t>int</a:t>
            </a:r>
            <a:r>
              <a:rPr lang="en-US" altLang="zh-CN" dirty="0"/>
              <a:t> </a:t>
            </a:r>
            <a:r>
              <a:rPr lang="en-US" altLang="zh-CN" dirty="0" err="1"/>
              <a:t>uid,StringpackageName</a:t>
            </a:r>
            <a:r>
              <a:rPr lang="en-US" altLang="zh-CN" dirty="0" smtClean="0"/>
              <a:t>)</a:t>
            </a:r>
            <a:endParaRPr lang="en-US" altLang="zh-CN" dirty="0" smtClean="0"/>
          </a:p>
          <a:p>
            <a:pPr lvl="1"/>
            <a:r>
              <a:rPr lang="en-US" altLang="zh-CN" dirty="0" err="1"/>
              <a:t>setMode</a:t>
            </a:r>
            <a:r>
              <a:rPr lang="en-US" altLang="zh-CN" dirty="0"/>
              <a:t>( </a:t>
            </a:r>
            <a:r>
              <a:rPr lang="en-US" altLang="zh-CN" dirty="0" err="1"/>
              <a:t>int</a:t>
            </a:r>
            <a:r>
              <a:rPr lang="en-US" altLang="zh-CN" dirty="0"/>
              <a:t> code, </a:t>
            </a:r>
            <a:r>
              <a:rPr lang="en-US" altLang="zh-CN" dirty="0" err="1"/>
              <a:t>int</a:t>
            </a:r>
            <a:r>
              <a:rPr lang="en-US" altLang="zh-CN" dirty="0"/>
              <a:t> </a:t>
            </a:r>
            <a:r>
              <a:rPr lang="en-US" altLang="zh-CN" dirty="0" err="1"/>
              <a:t>uid</a:t>
            </a:r>
            <a:r>
              <a:rPr lang="en-US" altLang="zh-CN" dirty="0"/>
              <a:t>, String </a:t>
            </a:r>
            <a:r>
              <a:rPr lang="en-US" altLang="zh-CN" dirty="0" err="1"/>
              <a:t>packageName</a:t>
            </a:r>
            <a:r>
              <a:rPr lang="en-US" altLang="zh-CN" dirty="0"/>
              <a:t>, </a:t>
            </a:r>
            <a:r>
              <a:rPr lang="en-US" altLang="zh-CN" dirty="0" err="1"/>
              <a:t>int</a:t>
            </a:r>
            <a:r>
              <a:rPr lang="en-US" altLang="zh-CN" dirty="0"/>
              <a:t> mode)</a:t>
            </a:r>
            <a:endParaRPr lang="en-US" altLang="zh-CN" dirty="0" smtClean="0"/>
          </a:p>
          <a:p>
            <a:pPr lvl="2"/>
            <a:r>
              <a:rPr lang="en-US" altLang="zh-CN" b="1" dirty="0" smtClean="0"/>
              <a:t>MODE_ALLOWED</a:t>
            </a:r>
            <a:endParaRPr lang="en-US" altLang="zh-CN" b="1" dirty="0"/>
          </a:p>
          <a:p>
            <a:pPr lvl="2"/>
            <a:r>
              <a:rPr lang="en-US" altLang="zh-CN" b="1" dirty="0"/>
              <a:t>MODE_IGNORED</a:t>
            </a:r>
            <a:endParaRPr lang="en-US" altLang="zh-CN" b="1" dirty="0"/>
          </a:p>
          <a:p>
            <a:pPr lvl="2"/>
            <a:r>
              <a:rPr lang="en-US" altLang="zh-CN" dirty="0"/>
              <a:t>MODE_ERRORED</a:t>
            </a:r>
            <a:endParaRPr lang="en-US" altLang="zh-CN" dirty="0"/>
          </a:p>
          <a:p>
            <a:pPr lvl="2"/>
            <a:r>
              <a:rPr lang="en-US" altLang="zh-CN" dirty="0" smtClean="0"/>
              <a:t>MODE_DEFAULT</a:t>
            </a:r>
            <a:endParaRPr lang="en-US" altLang="zh-CN" dirty="0" smtClean="0"/>
          </a:p>
          <a:p>
            <a:pPr lvl="2"/>
            <a:r>
              <a:rPr lang="en-US" altLang="zh-CN" dirty="0"/>
              <a:t>MODE_FOREGROUND</a:t>
            </a:r>
            <a:endParaRPr lang="en-US" altLang="zh-CN" dirty="0"/>
          </a:p>
          <a:p>
            <a:pPr lvl="2"/>
            <a:r>
              <a:rPr lang="en-US" altLang="zh-CN" dirty="0" smtClean="0"/>
              <a:t>//MODE_ASK</a:t>
            </a:r>
            <a:endParaRPr lang="en-US" altLang="zh-CN" dirty="0"/>
          </a:p>
          <a:p>
            <a:endParaRPr lang="zh-CN" altLang="en-US" dirty="0"/>
          </a:p>
        </p:txBody>
      </p:sp>
      <p:pic>
        <p:nvPicPr>
          <p:cNvPr id="4" name="图片 3"/>
          <p:cNvPicPr>
            <a:picLocks noChangeAspect="1"/>
          </p:cNvPicPr>
          <p:nvPr/>
        </p:nvPicPr>
        <p:blipFill>
          <a:blip r:embed="rId1"/>
          <a:stretch>
            <a:fillRect/>
          </a:stretch>
        </p:blipFill>
        <p:spPr>
          <a:xfrm>
            <a:off x="7157259" y="1762838"/>
            <a:ext cx="4912388" cy="501690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UGO </a:t>
            </a:r>
            <a:r>
              <a:rPr lang="en-US" altLang="zh-CN" dirty="0" smtClean="0"/>
              <a:t>android UID</a:t>
            </a:r>
            <a:r>
              <a:rPr lang="zh-CN" altLang="en-US" dirty="0"/>
              <a:t>类别</a:t>
            </a:r>
            <a:endParaRPr lang="zh-CN" altLang="en-US" dirty="0"/>
          </a:p>
        </p:txBody>
      </p:sp>
      <p:sp>
        <p:nvSpPr>
          <p:cNvPr id="3" name="内容占位符 2"/>
          <p:cNvSpPr>
            <a:spLocks noGrp="1"/>
          </p:cNvSpPr>
          <p:nvPr>
            <p:ph idx="1"/>
          </p:nvPr>
        </p:nvSpPr>
        <p:spPr/>
        <p:txBody>
          <a:bodyPr>
            <a:normAutofit fontScale="55000" lnSpcReduction="20000"/>
          </a:bodyPr>
          <a:lstStyle/>
          <a:p>
            <a:r>
              <a:rPr lang="en-US" altLang="zh-CN" b="1" dirty="0" smtClean="0">
                <a:solidFill>
                  <a:srgbClr val="FF0000"/>
                </a:solidFill>
              </a:rPr>
              <a:t>Root</a:t>
            </a:r>
            <a:endParaRPr lang="en-US" altLang="zh-CN" b="1" dirty="0" smtClean="0">
              <a:solidFill>
                <a:srgbClr val="FF0000"/>
              </a:solidFill>
            </a:endParaRPr>
          </a:p>
          <a:p>
            <a:pPr lvl="1"/>
            <a:r>
              <a:rPr lang="en-US" altLang="zh-CN" dirty="0"/>
              <a:t>0</a:t>
            </a:r>
            <a:endParaRPr lang="en-US" altLang="zh-CN" dirty="0" smtClean="0"/>
          </a:p>
          <a:p>
            <a:r>
              <a:rPr lang="en-US" altLang="zh-CN" b="1" dirty="0" smtClean="0">
                <a:solidFill>
                  <a:srgbClr val="FF0000"/>
                </a:solidFill>
              </a:rPr>
              <a:t>System</a:t>
            </a:r>
            <a:endParaRPr lang="en-US" altLang="zh-CN" b="1" dirty="0" smtClean="0">
              <a:solidFill>
                <a:srgbClr val="FF0000"/>
              </a:solidFill>
            </a:endParaRPr>
          </a:p>
          <a:p>
            <a:pPr lvl="1"/>
            <a:r>
              <a:rPr lang="en-US" altLang="zh-CN" dirty="0" smtClean="0"/>
              <a:t>1000</a:t>
            </a:r>
            <a:endParaRPr lang="en-US" altLang="zh-CN" dirty="0" smtClean="0"/>
          </a:p>
          <a:p>
            <a:r>
              <a:rPr lang="en-US" altLang="zh-CN" b="1" dirty="0" smtClean="0">
                <a:solidFill>
                  <a:srgbClr val="FF0000"/>
                </a:solidFill>
              </a:rPr>
              <a:t>Shell</a:t>
            </a:r>
            <a:endParaRPr lang="en-US" altLang="zh-CN" b="1" dirty="0" smtClean="0">
              <a:solidFill>
                <a:srgbClr val="FF0000"/>
              </a:solidFill>
            </a:endParaRPr>
          </a:p>
          <a:p>
            <a:pPr lvl="1"/>
            <a:r>
              <a:rPr lang="en-US" altLang="zh-CN" dirty="0" smtClean="0"/>
              <a:t>2000</a:t>
            </a:r>
            <a:endParaRPr lang="en-US" altLang="zh-CN" dirty="0" smtClean="0"/>
          </a:p>
          <a:p>
            <a:pPr lvl="1"/>
            <a:r>
              <a:rPr lang="en-US" altLang="zh-CN" dirty="0" err="1"/>
              <a:t>uid</a:t>
            </a:r>
            <a:r>
              <a:rPr lang="en-US" altLang="zh-CN" dirty="0"/>
              <a:t>=2000(shell) </a:t>
            </a:r>
            <a:r>
              <a:rPr lang="en-US" altLang="zh-CN" dirty="0" err="1"/>
              <a:t>gid</a:t>
            </a:r>
            <a:r>
              <a:rPr lang="en-US" altLang="zh-CN" dirty="0"/>
              <a:t>=2000(shell) groups=2000(shell),1004(input),1007(log),1011(</a:t>
            </a:r>
            <a:r>
              <a:rPr lang="en-US" altLang="zh-CN" dirty="0" err="1"/>
              <a:t>adb</a:t>
            </a:r>
            <a:r>
              <a:rPr lang="en-US" altLang="zh-CN" dirty="0"/>
              <a:t>),1015(</a:t>
            </a:r>
            <a:r>
              <a:rPr lang="en-US" altLang="zh-CN" dirty="0" err="1"/>
              <a:t>sdcard_rw</a:t>
            </a:r>
            <a:r>
              <a:rPr lang="en-US" altLang="zh-CN" dirty="0"/>
              <a:t>),1028(</a:t>
            </a:r>
            <a:r>
              <a:rPr lang="en-US" altLang="zh-CN" dirty="0" err="1"/>
              <a:t>sdcard_r</a:t>
            </a:r>
            <a:r>
              <a:rPr lang="en-US" altLang="zh-CN" dirty="0"/>
              <a:t>),1078(</a:t>
            </a:r>
            <a:r>
              <a:rPr lang="en-US" altLang="zh-CN" dirty="0" err="1"/>
              <a:t>ext_data_rw</a:t>
            </a:r>
            <a:r>
              <a:rPr lang="en-US" altLang="zh-CN" dirty="0"/>
              <a:t>),1079(</a:t>
            </a:r>
            <a:r>
              <a:rPr lang="en-US" altLang="zh-CN" dirty="0" err="1"/>
              <a:t>ext_obb_rw</a:t>
            </a:r>
            <a:r>
              <a:rPr lang="en-US" altLang="zh-CN" dirty="0"/>
              <a:t>),3001(</a:t>
            </a:r>
            <a:r>
              <a:rPr lang="en-US" altLang="zh-CN" dirty="0" err="1"/>
              <a:t>net_bt_admin</a:t>
            </a:r>
            <a:r>
              <a:rPr lang="en-US" altLang="zh-CN" dirty="0"/>
              <a:t>),3002(</a:t>
            </a:r>
            <a:r>
              <a:rPr lang="en-US" altLang="zh-CN" dirty="0" err="1"/>
              <a:t>net_bt</a:t>
            </a:r>
            <a:r>
              <a:rPr lang="en-US" altLang="zh-CN" dirty="0"/>
              <a:t>),3003(</a:t>
            </a:r>
            <a:r>
              <a:rPr lang="en-US" altLang="zh-CN" dirty="0" err="1"/>
              <a:t>inet</a:t>
            </a:r>
            <a:r>
              <a:rPr lang="en-US" altLang="zh-CN" dirty="0"/>
              <a:t>),3006(</a:t>
            </a:r>
            <a:r>
              <a:rPr lang="en-US" altLang="zh-CN" dirty="0" err="1"/>
              <a:t>net_bw_stats</a:t>
            </a:r>
            <a:r>
              <a:rPr lang="en-US" altLang="zh-CN" dirty="0"/>
              <a:t>),3009(</a:t>
            </a:r>
            <a:r>
              <a:rPr lang="en-US" altLang="zh-CN" dirty="0" err="1"/>
              <a:t>readproc</a:t>
            </a:r>
            <a:r>
              <a:rPr lang="en-US" altLang="zh-CN" dirty="0"/>
              <a:t>),3011(</a:t>
            </a:r>
            <a:r>
              <a:rPr lang="en-US" altLang="zh-CN" dirty="0" err="1"/>
              <a:t>uhid</a:t>
            </a:r>
            <a:r>
              <a:rPr lang="en-US" altLang="zh-CN" dirty="0"/>
              <a:t>) context=u:r:shell:s0</a:t>
            </a:r>
            <a:endParaRPr lang="en-US" altLang="zh-CN" dirty="0" smtClean="0"/>
          </a:p>
          <a:p>
            <a:r>
              <a:rPr lang="en-US" altLang="zh-CN" b="1" dirty="0" err="1" smtClean="0">
                <a:solidFill>
                  <a:srgbClr val="FF0000"/>
                </a:solidFill>
              </a:rPr>
              <a:t>nfc</a:t>
            </a:r>
            <a:r>
              <a:rPr lang="en-US" altLang="zh-CN" b="1" dirty="0" smtClean="0">
                <a:solidFill>
                  <a:srgbClr val="FF0000"/>
                </a:solidFill>
              </a:rPr>
              <a:t>/</a:t>
            </a:r>
            <a:r>
              <a:rPr lang="en-US" altLang="zh-CN" b="1" dirty="0" err="1" smtClean="0">
                <a:solidFill>
                  <a:srgbClr val="FF0000"/>
                </a:solidFill>
              </a:rPr>
              <a:t>wifi</a:t>
            </a:r>
            <a:r>
              <a:rPr lang="en-US" altLang="zh-CN" b="1" dirty="0" smtClean="0">
                <a:solidFill>
                  <a:srgbClr val="FF0000"/>
                </a:solidFill>
              </a:rPr>
              <a:t>/</a:t>
            </a:r>
            <a:r>
              <a:rPr lang="en-US" altLang="zh-CN" b="1" dirty="0" err="1" smtClean="0">
                <a:solidFill>
                  <a:srgbClr val="FF0000"/>
                </a:solidFill>
              </a:rPr>
              <a:t>misc</a:t>
            </a:r>
            <a:r>
              <a:rPr lang="en-US" altLang="zh-CN" b="1" dirty="0" smtClean="0">
                <a:solidFill>
                  <a:srgbClr val="FF0000"/>
                </a:solidFill>
              </a:rPr>
              <a:t>/</a:t>
            </a:r>
            <a:r>
              <a:rPr lang="en-US" altLang="zh-CN" b="1" dirty="0" err="1" smtClean="0">
                <a:solidFill>
                  <a:srgbClr val="FF0000"/>
                </a:solidFill>
              </a:rPr>
              <a:t>adb</a:t>
            </a:r>
            <a:r>
              <a:rPr lang="en-US" altLang="zh-CN" b="1" dirty="0" smtClean="0">
                <a:solidFill>
                  <a:srgbClr val="FF0000"/>
                </a:solidFill>
              </a:rPr>
              <a:t>/...</a:t>
            </a:r>
            <a:endParaRPr lang="en-US" altLang="zh-CN" b="1" dirty="0" smtClean="0">
              <a:solidFill>
                <a:srgbClr val="FF0000"/>
              </a:solidFill>
            </a:endParaRPr>
          </a:p>
          <a:p>
            <a:r>
              <a:rPr lang="en-US" altLang="zh-CN" b="1" dirty="0">
                <a:solidFill>
                  <a:srgbClr val="FF0000"/>
                </a:solidFill>
              </a:rPr>
              <a:t>u0_a54</a:t>
            </a:r>
            <a:r>
              <a:rPr lang="en-US" altLang="zh-CN" dirty="0"/>
              <a:t>        5943   790 6664484  43084 0                   0 S </a:t>
            </a:r>
            <a:r>
              <a:rPr lang="en-US" altLang="zh-CN" dirty="0" err="1">
                <a:solidFill>
                  <a:srgbClr val="FF0000"/>
                </a:solidFill>
              </a:rPr>
              <a:t>com.miui.cloudbackup</a:t>
            </a:r>
            <a:endParaRPr lang="en-US" altLang="zh-CN" dirty="0">
              <a:solidFill>
                <a:srgbClr val="FF0000"/>
              </a:solidFill>
            </a:endParaRPr>
          </a:p>
          <a:p>
            <a:r>
              <a:rPr lang="en-US" altLang="zh-CN" b="1" dirty="0">
                <a:solidFill>
                  <a:srgbClr val="FF0000"/>
                </a:solidFill>
              </a:rPr>
              <a:t>u0_a153</a:t>
            </a:r>
            <a:r>
              <a:rPr lang="en-US" altLang="zh-CN" dirty="0"/>
              <a:t>       5983   790 6204108  39892 0                   0 S </a:t>
            </a:r>
            <a:r>
              <a:rPr lang="en-US" altLang="zh-CN" dirty="0" err="1">
                <a:solidFill>
                  <a:srgbClr val="FF0000"/>
                </a:solidFill>
              </a:rPr>
              <a:t>com.miui.core</a:t>
            </a:r>
            <a:endParaRPr lang="en-US" altLang="zh-CN" dirty="0">
              <a:solidFill>
                <a:srgbClr val="FF0000"/>
              </a:solidFill>
            </a:endParaRPr>
          </a:p>
          <a:p>
            <a:r>
              <a:rPr lang="en-US" altLang="zh-CN" b="1" dirty="0">
                <a:solidFill>
                  <a:srgbClr val="FF0000"/>
                </a:solidFill>
              </a:rPr>
              <a:t>u0_a117</a:t>
            </a:r>
            <a:r>
              <a:rPr lang="en-US" altLang="zh-CN" dirty="0"/>
              <a:t>       6013   790 6300292  44388 0                   0 S </a:t>
            </a:r>
            <a:r>
              <a:rPr lang="en-US" altLang="zh-CN" dirty="0" err="1">
                <a:solidFill>
                  <a:srgbClr val="FF0000"/>
                </a:solidFill>
              </a:rPr>
              <a:t>com.miui.hybrid</a:t>
            </a:r>
            <a:endParaRPr lang="en-US" altLang="zh-CN" dirty="0">
              <a:solidFill>
                <a:srgbClr val="FF0000"/>
              </a:solidFill>
            </a:endParaRPr>
          </a:p>
          <a:p>
            <a:r>
              <a:rPr lang="en-US" altLang="zh-CN" dirty="0" err="1" smtClean="0"/>
              <a:t>sharedUserId</a:t>
            </a:r>
            <a:endParaRPr lang="en-US" altLang="zh-CN" dirty="0" smtClean="0"/>
          </a:p>
          <a:p>
            <a:pPr lvl="1"/>
            <a:r>
              <a:rPr lang="en-US" altLang="zh-CN" b="1" dirty="0" err="1">
                <a:solidFill>
                  <a:srgbClr val="FF0000"/>
                </a:solidFill>
              </a:rPr>
              <a:t>android:sharedUserId</a:t>
            </a:r>
            <a:r>
              <a:rPr lang="en-US" altLang="zh-CN" b="1" dirty="0" smtClean="0">
                <a:solidFill>
                  <a:srgbClr val="FF0000"/>
                </a:solidFill>
              </a:rPr>
              <a:t>=“</a:t>
            </a:r>
            <a:r>
              <a:rPr lang="en-US" altLang="zh-CN" b="1" dirty="0" err="1" smtClean="0">
                <a:solidFill>
                  <a:srgbClr val="FF0000"/>
                </a:solidFill>
              </a:rPr>
              <a:t>android.uid.system</a:t>
            </a:r>
            <a:r>
              <a:rPr lang="en-US" altLang="zh-CN" b="1" dirty="0" smtClean="0">
                <a:solidFill>
                  <a:srgbClr val="FF0000"/>
                </a:solidFill>
              </a:rPr>
              <a:t>“</a:t>
            </a:r>
            <a:endParaRPr lang="en-US" altLang="zh-CN" b="1" dirty="0" smtClean="0">
              <a:solidFill>
                <a:srgbClr val="FF0000"/>
              </a:solidFill>
            </a:endParaRPr>
          </a:p>
          <a:p>
            <a:pPr lvl="1"/>
            <a:r>
              <a:rPr lang="zh-CN" altLang="en-US" b="1" dirty="0" smtClean="0">
                <a:solidFill>
                  <a:srgbClr val="FF0000"/>
                </a:solidFill>
              </a:rPr>
              <a:t>安装时</a:t>
            </a:r>
            <a:r>
              <a:rPr lang="zh-CN" altLang="en-US" b="1" dirty="0"/>
              <a:t>：</a:t>
            </a:r>
            <a:r>
              <a:rPr lang="en-US" altLang="zh-CN" b="1" dirty="0" err="1" smtClean="0"/>
              <a:t>pms</a:t>
            </a:r>
            <a:r>
              <a:rPr lang="zh-CN" altLang="en-US" b="1" dirty="0" smtClean="0"/>
              <a:t>将此</a:t>
            </a:r>
            <a:r>
              <a:rPr lang="en-US" altLang="zh-CN" b="1" dirty="0" err="1" smtClean="0"/>
              <a:t>apk</a:t>
            </a:r>
            <a:r>
              <a:rPr lang="zh-CN" altLang="en-US" b="1" dirty="0" smtClean="0"/>
              <a:t>的</a:t>
            </a:r>
            <a:r>
              <a:rPr lang="en-US" altLang="zh-CN" b="1" dirty="0" smtClean="0"/>
              <a:t>user</a:t>
            </a:r>
            <a:r>
              <a:rPr lang="zh-CN" altLang="en-US" b="1" dirty="0" smtClean="0"/>
              <a:t>定为</a:t>
            </a:r>
            <a:r>
              <a:rPr lang="en-US" altLang="zh-CN" b="1" dirty="0" smtClean="0"/>
              <a:t>system</a:t>
            </a:r>
            <a:endParaRPr lang="en-US" altLang="zh-CN" b="1" dirty="0" smtClean="0"/>
          </a:p>
          <a:p>
            <a:pPr lvl="1"/>
            <a:r>
              <a:rPr lang="zh-CN" altLang="en-US" b="1" dirty="0">
                <a:solidFill>
                  <a:srgbClr val="FF0000"/>
                </a:solidFill>
              </a:rPr>
              <a:t>运行</a:t>
            </a:r>
            <a:r>
              <a:rPr lang="zh-CN" altLang="en-US" b="1" dirty="0" smtClean="0">
                <a:solidFill>
                  <a:srgbClr val="FF0000"/>
                </a:solidFill>
              </a:rPr>
              <a:t>时</a:t>
            </a:r>
            <a:r>
              <a:rPr lang="zh-CN" altLang="en-US" b="1" dirty="0"/>
              <a:t>：</a:t>
            </a:r>
            <a:r>
              <a:rPr lang="en-US" altLang="zh-CN" b="1" dirty="0" smtClean="0"/>
              <a:t>zygote</a:t>
            </a:r>
            <a:r>
              <a:rPr lang="zh-CN" altLang="en-US" b="1" dirty="0" smtClean="0"/>
              <a:t>根据</a:t>
            </a:r>
            <a:r>
              <a:rPr lang="en-US" altLang="zh-CN" b="1" dirty="0" err="1" smtClean="0"/>
              <a:t>pms</a:t>
            </a:r>
            <a:r>
              <a:rPr lang="zh-CN" altLang="en-US" b="1" dirty="0" smtClean="0"/>
              <a:t>的描述，将</a:t>
            </a:r>
            <a:r>
              <a:rPr lang="en-US" altLang="zh-CN" b="1" dirty="0" smtClean="0"/>
              <a:t>app</a:t>
            </a:r>
            <a:r>
              <a:rPr lang="zh-CN" altLang="en-US" b="1" dirty="0" smtClean="0"/>
              <a:t>的</a:t>
            </a:r>
            <a:r>
              <a:rPr lang="en-US" altLang="zh-CN" b="1" dirty="0" err="1" smtClean="0"/>
              <a:t>uid</a:t>
            </a:r>
            <a:r>
              <a:rPr lang="en-US" altLang="zh-CN" b="1" dirty="0" smtClean="0"/>
              <a:t> set</a:t>
            </a:r>
            <a:r>
              <a:rPr lang="zh-CN" altLang="en-US" b="1" dirty="0" smtClean="0"/>
              <a:t>为</a:t>
            </a:r>
            <a:r>
              <a:rPr lang="en-US" altLang="zh-CN" b="1" dirty="0" smtClean="0"/>
              <a:t>system</a:t>
            </a:r>
            <a:endParaRPr lang="en-US" altLang="zh-CN" b="1" dirty="0" smtClean="0"/>
          </a:p>
          <a:p>
            <a:pPr lvl="1"/>
            <a:r>
              <a:rPr lang="zh-CN" altLang="en-US" b="1" dirty="0" smtClean="0"/>
              <a:t>其它</a:t>
            </a:r>
            <a:r>
              <a:rPr lang="zh-CN" altLang="en-US" b="1" dirty="0"/>
              <a:t>几个</a:t>
            </a:r>
            <a:r>
              <a:rPr lang="zh-CN" altLang="en-US" b="1" dirty="0" smtClean="0"/>
              <a:t>：</a:t>
            </a:r>
            <a:r>
              <a:rPr lang="en-US" altLang="zh-CN" b="1" dirty="0" err="1" smtClean="0"/>
              <a:t>android.uid.phone</a:t>
            </a:r>
            <a:r>
              <a:rPr lang="en-US" altLang="zh-CN" b="1" dirty="0" smtClean="0"/>
              <a:t> </a:t>
            </a:r>
            <a:r>
              <a:rPr lang="en-US" altLang="zh-CN" b="1" dirty="0"/>
              <a:t>android.uid.log </a:t>
            </a:r>
            <a:r>
              <a:rPr lang="en-US" altLang="zh-CN" b="1" dirty="0" err="1"/>
              <a:t>android.uid.nfc</a:t>
            </a:r>
            <a:r>
              <a:rPr lang="en-US" altLang="zh-CN" b="1" dirty="0"/>
              <a:t> </a:t>
            </a:r>
            <a:r>
              <a:rPr lang="en-US" altLang="zh-CN" b="1" dirty="0" err="1"/>
              <a:t>android.uid.Bluetooth</a:t>
            </a:r>
            <a:r>
              <a:rPr lang="en-US" altLang="zh-CN" b="1" dirty="0"/>
              <a:t> </a:t>
            </a:r>
            <a:r>
              <a:rPr lang="en-US" altLang="zh-CN" b="1" dirty="0" err="1"/>
              <a:t>android.uid.shell</a:t>
            </a:r>
            <a:r>
              <a:rPr lang="en-US" altLang="zh-CN" b="1" dirty="0"/>
              <a:t> android.uid.se </a:t>
            </a:r>
            <a:r>
              <a:rPr lang="en-US" altLang="zh-CN" b="1" dirty="0" err="1"/>
              <a:t>android.uid.networkstack</a:t>
            </a:r>
            <a:r>
              <a:rPr lang="en-US" altLang="zh-CN" b="1" dirty="0"/>
              <a:t> </a:t>
            </a:r>
            <a:r>
              <a:rPr lang="en-US" altLang="zh-CN" b="1" dirty="0" err="1" smtClean="0"/>
              <a:t>android.uid.uwb</a:t>
            </a:r>
            <a:endParaRPr lang="en-US" altLang="zh-CN" b="1"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 runtime</a:t>
            </a:r>
            <a:r>
              <a:rPr lang="en-US" altLang="zh-CN" dirty="0"/>
              <a:t> permission</a:t>
            </a:r>
            <a:endParaRPr lang="zh-CN" altLang="en-US" dirty="0"/>
          </a:p>
        </p:txBody>
      </p:sp>
      <p:sp>
        <p:nvSpPr>
          <p:cNvPr id="3" name="内容占位符 2"/>
          <p:cNvSpPr>
            <a:spLocks noGrp="1"/>
          </p:cNvSpPr>
          <p:nvPr>
            <p:ph idx="1"/>
          </p:nvPr>
        </p:nvSpPr>
        <p:spPr/>
        <p:txBody>
          <a:bodyPr>
            <a:normAutofit/>
          </a:bodyPr>
          <a:lstStyle/>
          <a:p>
            <a:r>
              <a:rPr lang="en-US" altLang="zh-CN" dirty="0" smtClean="0"/>
              <a:t>AppOpsManager.java</a:t>
            </a:r>
            <a:endParaRPr lang="en-US" altLang="zh-CN" dirty="0" smtClean="0"/>
          </a:p>
          <a:p>
            <a:r>
              <a:rPr lang="zh-CN" altLang="en-US" dirty="0" smtClean="0"/>
              <a:t>不是所有</a:t>
            </a:r>
            <a:r>
              <a:rPr lang="en-US" altLang="zh-CN" dirty="0" smtClean="0"/>
              <a:t>permission</a:t>
            </a:r>
            <a:r>
              <a:rPr lang="zh-CN" altLang="en-US" dirty="0" smtClean="0"/>
              <a:t>都是</a:t>
            </a:r>
            <a:r>
              <a:rPr lang="en-US" altLang="zh-CN" dirty="0" smtClean="0"/>
              <a:t>runtime</a:t>
            </a:r>
            <a:r>
              <a:rPr lang="zh-CN" altLang="en-US" dirty="0" smtClean="0"/>
              <a:t>，</a:t>
            </a:r>
            <a:endParaRPr lang="en-US" altLang="zh-CN" dirty="0" smtClean="0"/>
          </a:p>
          <a:p>
            <a:r>
              <a:rPr lang="zh-CN" altLang="en-US" dirty="0" smtClean="0"/>
              <a:t>主要</a:t>
            </a:r>
            <a:r>
              <a:rPr lang="en-US" altLang="zh-CN" b="1" dirty="0" smtClean="0">
                <a:solidFill>
                  <a:srgbClr val="FF0000"/>
                </a:solidFill>
              </a:rPr>
              <a:t>dangerous</a:t>
            </a:r>
            <a:r>
              <a:rPr lang="zh-CN" altLang="en-US" dirty="0" smtClean="0"/>
              <a:t>级别</a:t>
            </a:r>
            <a:endParaRPr lang="en-US" altLang="zh-CN" dirty="0" smtClean="0"/>
          </a:p>
          <a:p>
            <a:pPr marL="0" indent="0">
              <a:buNone/>
            </a:pPr>
            <a:endParaRPr lang="en-US" altLang="zh-CN" b="1" dirty="0" smtClean="0">
              <a:solidFill>
                <a:srgbClr val="FF0000"/>
              </a:solidFill>
            </a:endParaRPr>
          </a:p>
        </p:txBody>
      </p:sp>
      <p:pic>
        <p:nvPicPr>
          <p:cNvPr id="5" name="内容占位符 3"/>
          <p:cNvPicPr>
            <a:picLocks noChangeAspect="1"/>
          </p:cNvPicPr>
          <p:nvPr/>
        </p:nvPicPr>
        <p:blipFill>
          <a:blip r:embed="rId1"/>
          <a:stretch>
            <a:fillRect/>
          </a:stretch>
        </p:blipFill>
        <p:spPr>
          <a:xfrm>
            <a:off x="7280509" y="1753985"/>
            <a:ext cx="4073291" cy="5104015"/>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 permission </a:t>
            </a:r>
            <a:r>
              <a:rPr lang="en-US" altLang="zh-CN" dirty="0"/>
              <a:t>request code</a:t>
            </a:r>
            <a:endParaRPr lang="en-US" altLang="zh-CN" dirty="0"/>
          </a:p>
        </p:txBody>
      </p:sp>
      <p:pic>
        <p:nvPicPr>
          <p:cNvPr id="6" name="内容占位符 5"/>
          <p:cNvPicPr>
            <a:picLocks noGrp="1" noChangeAspect="1"/>
          </p:cNvPicPr>
          <p:nvPr>
            <p:ph idx="1"/>
          </p:nvPr>
        </p:nvPicPr>
        <p:blipFill>
          <a:blip r:embed="rId1"/>
          <a:stretch>
            <a:fillRect/>
          </a:stretch>
        </p:blipFill>
        <p:spPr>
          <a:xfrm>
            <a:off x="2052637" y="2158206"/>
            <a:ext cx="8086725" cy="3686175"/>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Android permission request code</a:t>
            </a:r>
            <a:endParaRPr lang="zh-CN" altLang="en-US" dirty="0"/>
          </a:p>
        </p:txBody>
      </p:sp>
      <p:pic>
        <p:nvPicPr>
          <p:cNvPr id="6" name="内容占位符 5"/>
          <p:cNvPicPr>
            <a:picLocks noGrp="1" noChangeAspect="1"/>
          </p:cNvPicPr>
          <p:nvPr>
            <p:ph idx="1"/>
          </p:nvPr>
        </p:nvPicPr>
        <p:blipFill>
          <a:blip r:embed="rId1"/>
          <a:stretch>
            <a:fillRect/>
          </a:stretch>
        </p:blipFill>
        <p:spPr>
          <a:xfrm>
            <a:off x="2467035" y="1825625"/>
            <a:ext cx="7257929" cy="4351338"/>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Android permission request code</a:t>
            </a:r>
            <a:endParaRPr lang="zh-CN" altLang="en-US" dirty="0"/>
          </a:p>
        </p:txBody>
      </p:sp>
      <p:sp>
        <p:nvSpPr>
          <p:cNvPr id="2" name="内容占位符 1"/>
          <p:cNvSpPr>
            <a:spLocks noGrp="1"/>
          </p:cNvSpPr>
          <p:nvPr>
            <p:ph idx="1"/>
          </p:nvPr>
        </p:nvSpPr>
        <p:spPr/>
        <p:txBody>
          <a:bodyPr>
            <a:normAutofit/>
          </a:bodyPr>
          <a:lstStyle/>
          <a:p>
            <a:r>
              <a:rPr lang="en-US" altLang="zh-CN" sz="2000" dirty="0"/>
              <a:t>&lt;</a:t>
            </a:r>
            <a:r>
              <a:rPr lang="en-US" altLang="zh-CN" sz="2000" b="1" dirty="0">
                <a:solidFill>
                  <a:srgbClr val="FF0000"/>
                </a:solidFill>
              </a:rPr>
              <a:t>uses-feature</a:t>
            </a:r>
            <a:r>
              <a:rPr lang="en-US" altLang="zh-CN" sz="2000" dirty="0"/>
              <a:t> </a:t>
            </a:r>
            <a:r>
              <a:rPr lang="en-US" altLang="zh-CN" sz="2000" dirty="0" err="1"/>
              <a:t>android:name</a:t>
            </a:r>
            <a:r>
              <a:rPr lang="en-US" altLang="zh-CN" sz="2000" dirty="0"/>
              <a:t>="</a:t>
            </a:r>
            <a:r>
              <a:rPr lang="en-US" altLang="zh-CN" sz="2000" dirty="0" err="1"/>
              <a:t>android.hardware.camera</a:t>
            </a:r>
            <a:r>
              <a:rPr lang="en-US" altLang="zh-CN" sz="2000" dirty="0"/>
              <a:t>" </a:t>
            </a:r>
            <a:r>
              <a:rPr lang="en-US" altLang="zh-CN" sz="2000" dirty="0" err="1"/>
              <a:t>android:required</a:t>
            </a:r>
            <a:r>
              <a:rPr lang="en-US" altLang="zh-CN" sz="2000" dirty="0"/>
              <a:t>="false" </a:t>
            </a:r>
            <a:r>
              <a:rPr lang="en-US" altLang="zh-CN" sz="2000" dirty="0" smtClean="0"/>
              <a:t>/&gt;</a:t>
            </a:r>
            <a:endParaRPr lang="en-US" altLang="zh-CN" sz="2000" dirty="0" smtClean="0"/>
          </a:p>
          <a:p>
            <a:r>
              <a:rPr lang="en-US" altLang="zh-CN" sz="2000" dirty="0" smtClean="0"/>
              <a:t>Google play</a:t>
            </a:r>
            <a:r>
              <a:rPr lang="zh-CN" altLang="en-US" sz="2000" dirty="0" smtClean="0"/>
              <a:t>会根据此类标签，对当前手机设备进行显示或者隐藏</a:t>
            </a:r>
            <a:r>
              <a:rPr lang="en-US" altLang="zh-CN" sz="2000" dirty="0" smtClean="0"/>
              <a:t>APK</a:t>
            </a:r>
            <a:endParaRPr lang="zh-CN" altLang="en-US" sz="2000" dirty="0"/>
          </a:p>
        </p:txBody>
      </p:sp>
      <p:pic>
        <p:nvPicPr>
          <p:cNvPr id="3" name="图片 2"/>
          <p:cNvPicPr>
            <a:picLocks noChangeAspect="1"/>
          </p:cNvPicPr>
          <p:nvPr/>
        </p:nvPicPr>
        <p:blipFill>
          <a:blip r:embed="rId1"/>
          <a:stretch>
            <a:fillRect/>
          </a:stretch>
        </p:blipFill>
        <p:spPr>
          <a:xfrm>
            <a:off x="1994448" y="3706696"/>
            <a:ext cx="8086725" cy="1971675"/>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 FEATURE</a:t>
            </a:r>
            <a:endParaRPr lang="zh-CN" altLang="en-US" dirty="0"/>
          </a:p>
        </p:txBody>
      </p:sp>
      <p:sp>
        <p:nvSpPr>
          <p:cNvPr id="3" name="内容占位符 2"/>
          <p:cNvSpPr>
            <a:spLocks noGrp="1"/>
          </p:cNvSpPr>
          <p:nvPr>
            <p:ph idx="1"/>
          </p:nvPr>
        </p:nvSpPr>
        <p:spPr/>
        <p:txBody>
          <a:bodyPr/>
          <a:lstStyle/>
          <a:p>
            <a:r>
              <a:rPr lang="en-US" altLang="zh-CN" dirty="0"/>
              <a:t>&lt;</a:t>
            </a:r>
            <a:r>
              <a:rPr lang="en-US" altLang="zh-CN" b="1" dirty="0">
                <a:solidFill>
                  <a:srgbClr val="FF0000"/>
                </a:solidFill>
              </a:rPr>
              <a:t>uses-feature</a:t>
            </a:r>
            <a:r>
              <a:rPr lang="en-US" altLang="zh-CN" dirty="0"/>
              <a:t> </a:t>
            </a:r>
            <a:r>
              <a:rPr lang="en-US" altLang="zh-CN" dirty="0" err="1"/>
              <a:t>android:name</a:t>
            </a:r>
            <a:r>
              <a:rPr lang="en-US" altLang="zh-CN" dirty="0"/>
              <a:t>="</a:t>
            </a:r>
            <a:r>
              <a:rPr lang="en-US" altLang="zh-CN" dirty="0" err="1"/>
              <a:t>android.hardware.camera</a:t>
            </a:r>
            <a:r>
              <a:rPr lang="en-US" altLang="zh-CN" dirty="0"/>
              <a:t>" </a:t>
            </a:r>
            <a:r>
              <a:rPr lang="en-US" altLang="zh-CN" dirty="0" err="1"/>
              <a:t>android:required</a:t>
            </a:r>
            <a:r>
              <a:rPr lang="en-US" altLang="zh-CN" dirty="0"/>
              <a:t>="false" </a:t>
            </a:r>
            <a:r>
              <a:rPr lang="en-US" altLang="zh-CN" dirty="0" smtClean="0"/>
              <a:t>/&gt;</a:t>
            </a:r>
            <a:endParaRPr lang="en-US" altLang="zh-CN" dirty="0" smtClean="0"/>
          </a:p>
          <a:p>
            <a:r>
              <a:rPr lang="en-US" altLang="zh-CN" b="1" dirty="0">
                <a:solidFill>
                  <a:srgbClr val="FF0000"/>
                </a:solidFill>
              </a:rPr>
              <a:t>p</a:t>
            </a:r>
            <a:r>
              <a:rPr lang="en-US" altLang="zh-CN" b="1" dirty="0" smtClean="0">
                <a:solidFill>
                  <a:srgbClr val="FF0000"/>
                </a:solidFill>
              </a:rPr>
              <a:t>m list features</a:t>
            </a:r>
            <a:endParaRPr lang="zh-CN" altLang="en-US" b="1" dirty="0">
              <a:solidFill>
                <a:srgbClr val="FF0000"/>
              </a:solidFill>
            </a:endParaRPr>
          </a:p>
          <a:p>
            <a:endParaRPr lang="zh-CN" altLang="en-US" dirty="0"/>
          </a:p>
        </p:txBody>
      </p:sp>
      <p:pic>
        <p:nvPicPr>
          <p:cNvPr id="4" name="图片 3"/>
          <p:cNvPicPr>
            <a:picLocks noChangeAspect="1"/>
          </p:cNvPicPr>
          <p:nvPr/>
        </p:nvPicPr>
        <p:blipFill>
          <a:blip r:embed="rId1"/>
          <a:stretch>
            <a:fillRect/>
          </a:stretch>
        </p:blipFill>
        <p:spPr>
          <a:xfrm>
            <a:off x="6504413" y="2552699"/>
            <a:ext cx="4974164" cy="4025265"/>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b="1" dirty="0"/>
              <a:t>Defining and enforcing </a:t>
            </a:r>
            <a:r>
              <a:rPr lang="en-US" altLang="zh-CN" b="1" dirty="0" smtClean="0"/>
              <a:t>permissions</a:t>
            </a:r>
            <a:endParaRPr lang="zh-CN" altLang="en-US" dirty="0"/>
          </a:p>
        </p:txBody>
      </p:sp>
      <p:pic>
        <p:nvPicPr>
          <p:cNvPr id="4" name="内容占位符 3"/>
          <p:cNvPicPr>
            <a:picLocks noGrp="1" noChangeAspect="1"/>
          </p:cNvPicPr>
          <p:nvPr>
            <p:ph idx="1"/>
          </p:nvPr>
        </p:nvPicPr>
        <p:blipFill>
          <a:blip r:embed="rId1"/>
          <a:stretch>
            <a:fillRect/>
          </a:stretch>
        </p:blipFill>
        <p:spPr>
          <a:xfrm>
            <a:off x="2047875" y="2624931"/>
            <a:ext cx="8096250" cy="2752725"/>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 </a:t>
            </a:r>
            <a:r>
              <a:rPr lang="en-US" altLang="zh-CN" dirty="0"/>
              <a:t>requested</a:t>
            </a:r>
            <a:r>
              <a:rPr lang="en-US" altLang="zh-CN" dirty="0" smtClean="0"/>
              <a:t> permission</a:t>
            </a:r>
            <a:endParaRPr lang="zh-CN" altLang="en-US" dirty="0"/>
          </a:p>
        </p:txBody>
      </p:sp>
      <p:sp>
        <p:nvSpPr>
          <p:cNvPr id="3" name="内容占位符 2"/>
          <p:cNvSpPr>
            <a:spLocks noGrp="1"/>
          </p:cNvSpPr>
          <p:nvPr>
            <p:ph idx="1"/>
          </p:nvPr>
        </p:nvSpPr>
        <p:spPr/>
        <p:txBody>
          <a:bodyPr/>
          <a:lstStyle/>
          <a:p>
            <a:r>
              <a:rPr lang="en-US" altLang="zh-CN" dirty="0" err="1" smtClean="0"/>
              <a:t>dumpsys</a:t>
            </a:r>
            <a:r>
              <a:rPr lang="en-US" altLang="zh-CN" dirty="0"/>
              <a:t> package </a:t>
            </a:r>
            <a:r>
              <a:rPr lang="en-US" altLang="zh-CN" dirty="0" err="1" smtClean="0"/>
              <a:t>com.youku.phone</a:t>
            </a:r>
            <a:endParaRPr lang="en-US" altLang="zh-CN" dirty="0" smtClean="0"/>
          </a:p>
          <a:p>
            <a:pPr lvl="1"/>
            <a:r>
              <a:rPr lang="en-US" altLang="zh-CN" dirty="0" err="1"/>
              <a:t>matisse</a:t>
            </a:r>
            <a:r>
              <a:rPr lang="en-US" altLang="zh-CN" dirty="0"/>
              <a:t>:/ # </a:t>
            </a:r>
            <a:r>
              <a:rPr lang="en-US" altLang="zh-CN" dirty="0" err="1"/>
              <a:t>dumpsys</a:t>
            </a:r>
            <a:r>
              <a:rPr lang="en-US" altLang="zh-CN" dirty="0"/>
              <a:t> package </a:t>
            </a:r>
            <a:r>
              <a:rPr lang="en-US" altLang="zh-CN" b="1" dirty="0" err="1"/>
              <a:t>com.youku.phone</a:t>
            </a:r>
            <a:r>
              <a:rPr lang="en-US" altLang="zh-CN" dirty="0"/>
              <a:t> | </a:t>
            </a:r>
            <a:r>
              <a:rPr lang="en-US" altLang="zh-CN" dirty="0" err="1"/>
              <a:t>grep</a:t>
            </a:r>
            <a:r>
              <a:rPr lang="en-US" altLang="zh-CN" dirty="0"/>
              <a:t> -</a:t>
            </a:r>
            <a:r>
              <a:rPr lang="en-US" altLang="zh-CN" dirty="0" err="1"/>
              <a:t>i</a:t>
            </a:r>
            <a:r>
              <a:rPr lang="en-US" altLang="zh-CN" dirty="0"/>
              <a:t> target                                                                                                                                </a:t>
            </a:r>
            <a:endParaRPr lang="en-US" altLang="zh-CN" dirty="0"/>
          </a:p>
          <a:p>
            <a:pPr lvl="1"/>
            <a:r>
              <a:rPr lang="en-US" altLang="zh-CN" dirty="0"/>
              <a:t>    </a:t>
            </a:r>
            <a:r>
              <a:rPr lang="en-US" altLang="zh-CN" dirty="0" err="1"/>
              <a:t>versionCode</a:t>
            </a:r>
            <a:r>
              <a:rPr lang="en-US" altLang="zh-CN" dirty="0"/>
              <a:t>=431 </a:t>
            </a:r>
            <a:r>
              <a:rPr lang="en-US" altLang="zh-CN" b="1" dirty="0" err="1"/>
              <a:t>minSdk</a:t>
            </a:r>
            <a:r>
              <a:rPr lang="en-US" altLang="zh-CN" b="1" dirty="0"/>
              <a:t>=21</a:t>
            </a:r>
            <a:r>
              <a:rPr lang="en-US" altLang="zh-CN" dirty="0"/>
              <a:t> </a:t>
            </a:r>
            <a:r>
              <a:rPr lang="en-US" altLang="zh-CN" b="1" dirty="0" err="1">
                <a:solidFill>
                  <a:srgbClr val="FF0000"/>
                </a:solidFill>
              </a:rPr>
              <a:t>targetSdk</a:t>
            </a:r>
            <a:r>
              <a:rPr lang="en-US" altLang="zh-CN" b="1" dirty="0">
                <a:solidFill>
                  <a:srgbClr val="FF0000"/>
                </a:solidFill>
              </a:rPr>
              <a:t>=30</a:t>
            </a:r>
            <a:endParaRPr lang="en-US" altLang="zh-CN" b="1" dirty="0">
              <a:solidFill>
                <a:srgbClr val="FF0000"/>
              </a:solidFill>
            </a:endParaRPr>
          </a:p>
          <a:p>
            <a:pPr lvl="1"/>
            <a:r>
              <a:rPr lang="en-US" altLang="zh-CN" dirty="0" err="1"/>
              <a:t>matisse</a:t>
            </a:r>
            <a:r>
              <a:rPr lang="en-US" altLang="zh-CN" dirty="0"/>
              <a:t>:/ # </a:t>
            </a:r>
            <a:endParaRPr lang="en-US" altLang="zh-CN" dirty="0" smtClean="0"/>
          </a:p>
          <a:p>
            <a:r>
              <a:rPr lang="en-US" altLang="zh-CN" dirty="0" smtClean="0"/>
              <a:t>requested permissions</a:t>
            </a:r>
            <a:endParaRPr lang="zh-CN" altLang="en-US" dirty="0"/>
          </a:p>
        </p:txBody>
      </p:sp>
      <p:pic>
        <p:nvPicPr>
          <p:cNvPr id="4" name="图片 3"/>
          <p:cNvPicPr>
            <a:picLocks noChangeAspect="1"/>
          </p:cNvPicPr>
          <p:nvPr/>
        </p:nvPicPr>
        <p:blipFill>
          <a:blip r:embed="rId1"/>
          <a:stretch>
            <a:fillRect/>
          </a:stretch>
        </p:blipFill>
        <p:spPr>
          <a:xfrm>
            <a:off x="6554623" y="2980896"/>
            <a:ext cx="5563427" cy="3877103"/>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 installed permission</a:t>
            </a:r>
            <a:endParaRPr lang="zh-CN" altLang="en-US" dirty="0"/>
          </a:p>
        </p:txBody>
      </p:sp>
      <p:sp>
        <p:nvSpPr>
          <p:cNvPr id="3" name="内容占位符 2"/>
          <p:cNvSpPr>
            <a:spLocks noGrp="1"/>
          </p:cNvSpPr>
          <p:nvPr>
            <p:ph idx="1"/>
          </p:nvPr>
        </p:nvSpPr>
        <p:spPr/>
        <p:txBody>
          <a:bodyPr/>
          <a:lstStyle/>
          <a:p>
            <a:r>
              <a:rPr lang="en-US" altLang="zh-CN" dirty="0" err="1"/>
              <a:t>dumpsys</a:t>
            </a:r>
            <a:r>
              <a:rPr lang="en-US" altLang="zh-CN" dirty="0"/>
              <a:t> package </a:t>
            </a:r>
            <a:r>
              <a:rPr lang="en-US" altLang="zh-CN" dirty="0" err="1" smtClean="0"/>
              <a:t>com.youku.phone</a:t>
            </a:r>
            <a:endParaRPr lang="en-US" altLang="zh-CN" dirty="0" smtClean="0"/>
          </a:p>
          <a:p>
            <a:r>
              <a:rPr lang="en-US" altLang="zh-CN" dirty="0" smtClean="0"/>
              <a:t>install permissions</a:t>
            </a:r>
            <a:endParaRPr lang="zh-CN" altLang="en-US" dirty="0"/>
          </a:p>
        </p:txBody>
      </p:sp>
      <p:pic>
        <p:nvPicPr>
          <p:cNvPr id="5" name="图片 4"/>
          <p:cNvPicPr>
            <a:picLocks noChangeAspect="1"/>
          </p:cNvPicPr>
          <p:nvPr/>
        </p:nvPicPr>
        <p:blipFill>
          <a:blip r:embed="rId1"/>
          <a:stretch>
            <a:fillRect/>
          </a:stretch>
        </p:blipFill>
        <p:spPr>
          <a:xfrm>
            <a:off x="991312" y="3277208"/>
            <a:ext cx="10404352" cy="2192567"/>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 Runtime permission</a:t>
            </a:r>
            <a:endParaRPr lang="zh-CN" altLang="en-US" dirty="0"/>
          </a:p>
        </p:txBody>
      </p:sp>
      <p:sp>
        <p:nvSpPr>
          <p:cNvPr id="3" name="内容占位符 2"/>
          <p:cNvSpPr>
            <a:spLocks noGrp="1"/>
          </p:cNvSpPr>
          <p:nvPr>
            <p:ph idx="1"/>
          </p:nvPr>
        </p:nvSpPr>
        <p:spPr/>
        <p:txBody>
          <a:bodyPr/>
          <a:lstStyle/>
          <a:p>
            <a:r>
              <a:rPr lang="en-US" altLang="zh-CN" dirty="0" err="1"/>
              <a:t>dumpsys</a:t>
            </a:r>
            <a:r>
              <a:rPr lang="en-US" altLang="zh-CN" dirty="0"/>
              <a:t> package </a:t>
            </a:r>
            <a:r>
              <a:rPr lang="en-US" altLang="zh-CN" dirty="0" err="1" smtClean="0"/>
              <a:t>com.youku.phone</a:t>
            </a:r>
            <a:endParaRPr lang="en-US" altLang="zh-CN" dirty="0" smtClean="0"/>
          </a:p>
          <a:p>
            <a:r>
              <a:rPr lang="en-US" altLang="zh-CN" dirty="0" smtClean="0"/>
              <a:t>runtime permissions</a:t>
            </a:r>
            <a:endParaRPr lang="en-US" altLang="zh-CN" dirty="0" smtClean="0"/>
          </a:p>
          <a:p>
            <a:endParaRPr lang="en-US" altLang="zh-CN" dirty="0"/>
          </a:p>
          <a:p>
            <a:endParaRPr lang="en-US" altLang="zh-CN" dirty="0" smtClean="0"/>
          </a:p>
          <a:p>
            <a:endParaRPr lang="en-US" altLang="zh-CN" dirty="0"/>
          </a:p>
          <a:p>
            <a:r>
              <a:rPr lang="zh-CN" altLang="en-US" dirty="0"/>
              <a:t>当手动拒绝时：</a:t>
            </a:r>
            <a:endParaRPr lang="zh-CN" altLang="en-US" dirty="0"/>
          </a:p>
          <a:p>
            <a:endParaRPr lang="en-US" altLang="zh-CN" dirty="0" smtClean="0"/>
          </a:p>
        </p:txBody>
      </p:sp>
      <p:pic>
        <p:nvPicPr>
          <p:cNvPr id="6" name="图片 5"/>
          <p:cNvPicPr>
            <a:picLocks noChangeAspect="1"/>
          </p:cNvPicPr>
          <p:nvPr/>
        </p:nvPicPr>
        <p:blipFill>
          <a:blip r:embed="rId1"/>
          <a:stretch>
            <a:fillRect/>
          </a:stretch>
        </p:blipFill>
        <p:spPr>
          <a:xfrm>
            <a:off x="874163" y="2706229"/>
            <a:ext cx="10443673" cy="1669038"/>
          </a:xfrm>
          <a:prstGeom prst="rect">
            <a:avLst/>
          </a:prstGeom>
        </p:spPr>
      </p:pic>
      <p:pic>
        <p:nvPicPr>
          <p:cNvPr id="4" name="图片 3"/>
          <p:cNvPicPr>
            <a:picLocks noChangeAspect="1"/>
          </p:cNvPicPr>
          <p:nvPr/>
        </p:nvPicPr>
        <p:blipFill>
          <a:blip r:embed="rId2"/>
          <a:stretch>
            <a:fillRect/>
          </a:stretch>
        </p:blipFill>
        <p:spPr>
          <a:xfrm>
            <a:off x="874163" y="4982018"/>
            <a:ext cx="10443673" cy="1608748"/>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 permission debug</a:t>
            </a:r>
            <a:endParaRPr lang="zh-CN" altLang="en-US" dirty="0"/>
          </a:p>
        </p:txBody>
      </p:sp>
      <p:sp>
        <p:nvSpPr>
          <p:cNvPr id="3" name="内容占位符 2"/>
          <p:cNvSpPr>
            <a:spLocks noGrp="1"/>
          </p:cNvSpPr>
          <p:nvPr>
            <p:ph idx="1"/>
          </p:nvPr>
        </p:nvSpPr>
        <p:spPr/>
        <p:txBody>
          <a:bodyPr/>
          <a:lstStyle/>
          <a:p>
            <a:r>
              <a:rPr lang="en-US" altLang="zh-CN" b="1" dirty="0"/>
              <a:t>Grant all runtime permissions for testing purposes</a:t>
            </a:r>
            <a:endParaRPr lang="en-US" altLang="zh-CN" b="1" dirty="0"/>
          </a:p>
          <a:p>
            <a:pPr lvl="1"/>
            <a:r>
              <a:rPr lang="en-US" altLang="zh-CN" dirty="0" err="1" smtClean="0"/>
              <a:t>adb</a:t>
            </a:r>
            <a:r>
              <a:rPr lang="en-US" altLang="zh-CN" dirty="0" smtClean="0"/>
              <a:t> shell install –g </a:t>
            </a:r>
            <a:r>
              <a:rPr lang="en-US" altLang="zh-CN" i="1" dirty="0" smtClean="0"/>
              <a:t>PATH_TO_APK_FILE</a:t>
            </a:r>
            <a:endParaRPr lang="zh-CN" altLang="en-US" i="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UGO android </a:t>
            </a:r>
            <a:r>
              <a:rPr lang="en-US" altLang="zh-CN" dirty="0" smtClean="0"/>
              <a:t>UID</a:t>
            </a:r>
            <a:r>
              <a:rPr lang="zh-CN" altLang="en-US" dirty="0" smtClean="0"/>
              <a:t>类别和定义</a:t>
            </a:r>
            <a:endParaRPr lang="zh-CN" altLang="en-US" dirty="0"/>
          </a:p>
        </p:txBody>
      </p:sp>
      <p:sp>
        <p:nvSpPr>
          <p:cNvPr id="3" name="内容占位符 2"/>
          <p:cNvSpPr>
            <a:spLocks noGrp="1"/>
          </p:cNvSpPr>
          <p:nvPr>
            <p:ph idx="1"/>
          </p:nvPr>
        </p:nvSpPr>
        <p:spPr/>
        <p:txBody>
          <a:bodyPr>
            <a:normAutofit fontScale="40000" lnSpcReduction="20000"/>
          </a:bodyPr>
          <a:lstStyle/>
          <a:p>
            <a:r>
              <a:rPr lang="en-US" altLang="zh-CN" dirty="0" err="1"/>
              <a:t>p</a:t>
            </a:r>
            <a:r>
              <a:rPr lang="en-US" altLang="zh-CN" dirty="0" err="1" smtClean="0"/>
              <a:t>s</a:t>
            </a:r>
            <a:r>
              <a:rPr lang="en-US" altLang="zh-CN" dirty="0" smtClean="0"/>
              <a:t> –e</a:t>
            </a:r>
            <a:r>
              <a:rPr lang="zh-CN" altLang="en-US" dirty="0"/>
              <a:t> </a:t>
            </a:r>
            <a:r>
              <a:rPr lang="en-US" altLang="zh-CN" dirty="0" smtClean="0"/>
              <a:t>/ </a:t>
            </a:r>
            <a:r>
              <a:rPr lang="en-US" altLang="zh-CN" dirty="0" err="1" smtClean="0"/>
              <a:t>ps</a:t>
            </a:r>
            <a:r>
              <a:rPr lang="en-US" altLang="zh-CN" dirty="0" smtClean="0"/>
              <a:t> –</a:t>
            </a:r>
            <a:r>
              <a:rPr lang="en-US" altLang="zh-CN" dirty="0" err="1" smtClean="0"/>
              <a:t>en</a:t>
            </a:r>
            <a:endParaRPr lang="en-US" altLang="zh-CN" dirty="0" smtClean="0"/>
          </a:p>
          <a:p>
            <a:endParaRPr lang="en-US" altLang="zh-CN" dirty="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a:p>
            <a:pPr marL="0" indent="0">
              <a:buNone/>
            </a:pPr>
            <a:endParaRPr lang="en-US" altLang="zh-CN" dirty="0" smtClean="0"/>
          </a:p>
          <a:p>
            <a:pPr marL="0" indent="0">
              <a:buNone/>
            </a:pPr>
            <a:endParaRPr lang="en-US" altLang="zh-CN" dirty="0" smtClean="0"/>
          </a:p>
          <a:p>
            <a:r>
              <a:rPr lang="en-US" altLang="zh-CN" b="1" dirty="0" smtClean="0">
                <a:solidFill>
                  <a:srgbClr val="FF0000"/>
                </a:solidFill>
              </a:rPr>
              <a:t>u0_a153</a:t>
            </a:r>
            <a:r>
              <a:rPr lang="en-US" altLang="zh-CN" dirty="0" smtClean="0"/>
              <a:t>       </a:t>
            </a:r>
            <a:r>
              <a:rPr lang="en-US" altLang="zh-CN" dirty="0"/>
              <a:t>6010   779 6011176  34740 </a:t>
            </a:r>
            <a:r>
              <a:rPr lang="en-US" altLang="zh-CN" dirty="0" err="1"/>
              <a:t>do_epoll_wait</a:t>
            </a:r>
            <a:r>
              <a:rPr lang="en-US" altLang="zh-CN" dirty="0"/>
              <a:t>       0 S </a:t>
            </a:r>
            <a:r>
              <a:rPr lang="en-US" altLang="zh-CN" b="1" dirty="0" err="1" smtClean="0">
                <a:solidFill>
                  <a:srgbClr val="FF0000"/>
                </a:solidFill>
              </a:rPr>
              <a:t>com.miui.core</a:t>
            </a:r>
            <a:endParaRPr lang="en-US" altLang="zh-CN" b="1" dirty="0" smtClean="0">
              <a:solidFill>
                <a:srgbClr val="FF0000"/>
              </a:solidFill>
            </a:endParaRPr>
          </a:p>
          <a:p>
            <a:pPr lvl="1"/>
            <a:r>
              <a:rPr lang="en-US" altLang="zh-CN" b="1" dirty="0">
                <a:solidFill>
                  <a:srgbClr val="FF0000"/>
                </a:solidFill>
              </a:rPr>
              <a:t>u</a:t>
            </a:r>
            <a:r>
              <a:rPr lang="en-US" altLang="zh-CN" b="1" dirty="0" smtClean="0">
                <a:solidFill>
                  <a:srgbClr val="FF0000"/>
                </a:solidFill>
              </a:rPr>
              <a:t>0</a:t>
            </a:r>
            <a:r>
              <a:rPr lang="zh-CN" altLang="en-US" b="1" dirty="0" smtClean="0">
                <a:solidFill>
                  <a:srgbClr val="FF0000"/>
                </a:solidFill>
              </a:rPr>
              <a:t>、</a:t>
            </a:r>
            <a:r>
              <a:rPr lang="en-US" altLang="zh-CN" b="1" dirty="0" smtClean="0">
                <a:solidFill>
                  <a:srgbClr val="FF0000"/>
                </a:solidFill>
              </a:rPr>
              <a:t>u10</a:t>
            </a:r>
            <a:endParaRPr lang="en-US" altLang="zh-CN" b="1" dirty="0" smtClean="0">
              <a:solidFill>
                <a:srgbClr val="FF0000"/>
              </a:solidFill>
            </a:endParaRPr>
          </a:p>
          <a:p>
            <a:pPr lvl="1"/>
            <a:r>
              <a:rPr lang="en-US" altLang="zh-CN" b="1" dirty="0" smtClean="0">
                <a:solidFill>
                  <a:srgbClr val="FF0000"/>
                </a:solidFill>
              </a:rPr>
              <a:t>153--&gt;10153</a:t>
            </a:r>
            <a:endParaRPr lang="en-US" altLang="zh-CN" b="1" dirty="0">
              <a:solidFill>
                <a:srgbClr val="FF0000"/>
              </a:solidFill>
            </a:endParaRPr>
          </a:p>
          <a:p>
            <a:r>
              <a:rPr lang="zh-CN" altLang="en-US" dirty="0" smtClean="0"/>
              <a:t>各类</a:t>
            </a:r>
            <a:r>
              <a:rPr lang="en-US" altLang="zh-CN" dirty="0" err="1" smtClean="0"/>
              <a:t>uid</a:t>
            </a:r>
            <a:endParaRPr lang="en-US" altLang="zh-CN" dirty="0" smtClean="0"/>
          </a:p>
          <a:p>
            <a:pPr lvl="1"/>
            <a:r>
              <a:rPr lang="en-US" altLang="zh-CN" dirty="0"/>
              <a:t>system/core/</a:t>
            </a:r>
            <a:r>
              <a:rPr lang="en-US" altLang="zh-CN" dirty="0" err="1"/>
              <a:t>libcutils</a:t>
            </a:r>
            <a:r>
              <a:rPr lang="en-US" altLang="zh-CN" dirty="0"/>
              <a:t>/include/private/</a:t>
            </a:r>
            <a:r>
              <a:rPr lang="en-US" altLang="zh-CN" dirty="0" err="1"/>
              <a:t>android_filesystem_config.h</a:t>
            </a:r>
            <a:endParaRPr lang="en-US" altLang="zh-CN" dirty="0"/>
          </a:p>
          <a:p>
            <a:pPr lvl="1"/>
            <a:r>
              <a:rPr lang="en-US" altLang="zh-CN" dirty="0"/>
              <a:t>bionic/</a:t>
            </a:r>
            <a:r>
              <a:rPr lang="en-US" altLang="zh-CN" dirty="0" err="1"/>
              <a:t>libc</a:t>
            </a:r>
            <a:r>
              <a:rPr lang="en-US" altLang="zh-CN" dirty="0"/>
              <a:t>/grp_pwd.cpp</a:t>
            </a:r>
            <a:endParaRPr lang="en-US" altLang="zh-CN" dirty="0"/>
          </a:p>
          <a:p>
            <a:pPr lvl="2"/>
            <a:r>
              <a:rPr lang="en-US" altLang="zh-CN" dirty="0" err="1"/>
              <a:t>getpwnam</a:t>
            </a:r>
            <a:r>
              <a:rPr lang="zh-CN" altLang="en-US" dirty="0"/>
              <a:t>、</a:t>
            </a:r>
            <a:r>
              <a:rPr lang="en-US" altLang="zh-CN" dirty="0" err="1"/>
              <a:t>getpwent</a:t>
            </a:r>
            <a:r>
              <a:rPr lang="en-US" altLang="zh-CN" dirty="0"/>
              <a:t> </a:t>
            </a:r>
            <a:r>
              <a:rPr lang="zh-CN" altLang="en-US" dirty="0"/>
              <a:t>、</a:t>
            </a:r>
            <a:r>
              <a:rPr lang="en-US" altLang="zh-CN" dirty="0" err="1"/>
              <a:t>getpasswd_r</a:t>
            </a:r>
            <a:r>
              <a:rPr lang="zh-CN" altLang="en-US" dirty="0"/>
              <a:t>、</a:t>
            </a:r>
            <a:r>
              <a:rPr lang="en-US" altLang="zh-CN" dirty="0" err="1" smtClean="0"/>
              <a:t>app_id_to_passwd</a:t>
            </a:r>
            <a:endParaRPr lang="en-US" altLang="zh-CN" dirty="0" smtClean="0"/>
          </a:p>
          <a:p>
            <a:r>
              <a:rPr lang="en-US" altLang="zh-CN" dirty="0" smtClean="0"/>
              <a:t>out/</a:t>
            </a:r>
            <a:r>
              <a:rPr lang="en-US" altLang="zh-CN" dirty="0" err="1" smtClean="0"/>
              <a:t>soong</a:t>
            </a:r>
            <a:r>
              <a:rPr lang="en-US" altLang="zh-CN" dirty="0"/>
              <a:t>/.intermediates/bionic/</a:t>
            </a:r>
            <a:r>
              <a:rPr lang="en-US" altLang="zh-CN" dirty="0" err="1"/>
              <a:t>libc</a:t>
            </a:r>
            <a:r>
              <a:rPr lang="en-US" altLang="zh-CN" dirty="0"/>
              <a:t>/</a:t>
            </a:r>
            <a:r>
              <a:rPr lang="en-US" altLang="zh-CN" dirty="0" err="1"/>
              <a:t>generated_android_ids</a:t>
            </a:r>
            <a:r>
              <a:rPr lang="en-US" altLang="zh-CN" dirty="0"/>
              <a:t>/gen/</a:t>
            </a:r>
            <a:r>
              <a:rPr lang="en-US" altLang="zh-CN" dirty="0" err="1"/>
              <a:t>generated_android_ids.h</a:t>
            </a:r>
            <a:endParaRPr lang="en-US" altLang="zh-CN" dirty="0"/>
          </a:p>
          <a:p>
            <a:pPr marL="0" indent="0">
              <a:buNone/>
            </a:pPr>
            <a:endParaRPr lang="en-US" altLang="zh-CN" dirty="0"/>
          </a:p>
        </p:txBody>
      </p:sp>
      <p:sp>
        <p:nvSpPr>
          <p:cNvPr id="4" name="圆角矩形 3"/>
          <p:cNvSpPr/>
          <p:nvPr/>
        </p:nvSpPr>
        <p:spPr>
          <a:xfrm>
            <a:off x="1281113" y="359092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System    (1000)</a:t>
            </a:r>
            <a:endParaRPr lang="zh-CN" altLang="en-US" dirty="0"/>
          </a:p>
        </p:txBody>
      </p:sp>
      <p:sp>
        <p:nvSpPr>
          <p:cNvPr id="5" name="圆角矩形 4"/>
          <p:cNvSpPr/>
          <p:nvPr/>
        </p:nvSpPr>
        <p:spPr>
          <a:xfrm>
            <a:off x="3007519" y="359092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Shell   (2000)</a:t>
            </a:r>
            <a:endParaRPr lang="zh-CN" altLang="en-US" dirty="0"/>
          </a:p>
        </p:txBody>
      </p:sp>
      <p:sp>
        <p:nvSpPr>
          <p:cNvPr id="6" name="圆角矩形 5"/>
          <p:cNvSpPr/>
          <p:nvPr/>
        </p:nvSpPr>
        <p:spPr>
          <a:xfrm>
            <a:off x="4683919" y="3581400"/>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7" name="圆角矩形 6"/>
          <p:cNvSpPr/>
          <p:nvPr/>
        </p:nvSpPr>
        <p:spPr>
          <a:xfrm>
            <a:off x="8391525" y="359092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7"/>
          <p:cNvSpPr/>
          <p:nvPr/>
        </p:nvSpPr>
        <p:spPr>
          <a:xfrm>
            <a:off x="5324475" y="2305050"/>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Root</a:t>
            </a:r>
            <a:r>
              <a:rPr lang="zh-CN" altLang="en-US" dirty="0" smtClean="0"/>
              <a:t>（</a:t>
            </a:r>
            <a:r>
              <a:rPr lang="en-US" altLang="zh-CN" dirty="0" smtClean="0"/>
              <a:t>0</a:t>
            </a:r>
            <a:r>
              <a:rPr lang="zh-CN" altLang="en-US" dirty="0" smtClean="0"/>
              <a:t>）</a:t>
            </a:r>
            <a:endParaRPr lang="zh-CN" altLang="en-US" dirty="0"/>
          </a:p>
        </p:txBody>
      </p:sp>
      <p:sp>
        <p:nvSpPr>
          <p:cNvPr id="12" name="圆角矩形 11"/>
          <p:cNvSpPr/>
          <p:nvPr/>
        </p:nvSpPr>
        <p:spPr>
          <a:xfrm>
            <a:off x="8543925" y="374332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圆角矩形 12"/>
          <p:cNvSpPr/>
          <p:nvPr/>
        </p:nvSpPr>
        <p:spPr>
          <a:xfrm>
            <a:off x="8696325" y="389572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圆角矩形 13"/>
          <p:cNvSpPr/>
          <p:nvPr/>
        </p:nvSpPr>
        <p:spPr>
          <a:xfrm>
            <a:off x="8848725" y="404812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圆角矩形 14"/>
          <p:cNvSpPr/>
          <p:nvPr/>
        </p:nvSpPr>
        <p:spPr>
          <a:xfrm>
            <a:off x="9001125" y="420052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u10_a153</a:t>
            </a:r>
            <a:endParaRPr lang="zh-CN" altLang="en-US" dirty="0"/>
          </a:p>
        </p:txBody>
      </p:sp>
      <p:sp>
        <p:nvSpPr>
          <p:cNvPr id="16" name="圆角矩形 15"/>
          <p:cNvSpPr/>
          <p:nvPr/>
        </p:nvSpPr>
        <p:spPr>
          <a:xfrm>
            <a:off x="6410325" y="3590925"/>
            <a:ext cx="1200150"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u0_a153 (</a:t>
            </a:r>
            <a:r>
              <a:rPr lang="en-US" altLang="zh-CN" dirty="0"/>
              <a:t>10153)</a:t>
            </a:r>
            <a:endParaRPr lang="zh-CN" altLang="en-US" dirty="0"/>
          </a:p>
        </p:txBody>
      </p:sp>
      <p:sp>
        <p:nvSpPr>
          <p:cNvPr id="17" name="矩形 16"/>
          <p:cNvSpPr/>
          <p:nvPr/>
        </p:nvSpPr>
        <p:spPr>
          <a:xfrm>
            <a:off x="6157912" y="3148012"/>
            <a:ext cx="4772025" cy="214312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b="1" dirty="0"/>
              <a:t>Workflow for requesting </a:t>
            </a:r>
            <a:r>
              <a:rPr lang="en-US" altLang="zh-CN" b="1" dirty="0" smtClean="0"/>
              <a:t>permissions</a:t>
            </a:r>
            <a:endParaRPr lang="zh-CN" altLang="en-US" dirty="0"/>
          </a:p>
        </p:txBody>
      </p:sp>
      <p:sp>
        <p:nvSpPr>
          <p:cNvPr id="3" name="内容占位符 2"/>
          <p:cNvSpPr>
            <a:spLocks noGrp="1"/>
          </p:cNvSpPr>
          <p:nvPr>
            <p:ph idx="1"/>
          </p:nvPr>
        </p:nvSpPr>
        <p:spPr/>
        <p:txBody>
          <a:bodyPr>
            <a:normAutofit fontScale="47500" lnSpcReduction="20000"/>
          </a:bodyPr>
          <a:lstStyle/>
          <a:p>
            <a:r>
              <a:rPr lang="en-US" altLang="zh-CN" dirty="0"/>
              <a:t>In your app's manifest file, </a:t>
            </a:r>
            <a:r>
              <a:rPr lang="en-US" altLang="zh-CN" dirty="0">
                <a:hlinkClick r:id="rId1"/>
              </a:rPr>
              <a:t>declare the permissions</a:t>
            </a:r>
            <a:r>
              <a:rPr lang="en-US" altLang="zh-CN" dirty="0"/>
              <a:t> that your app might need to request.</a:t>
            </a:r>
            <a:endParaRPr lang="en-US" altLang="zh-CN" dirty="0"/>
          </a:p>
          <a:p>
            <a:r>
              <a:rPr lang="en-US" altLang="zh-CN" dirty="0"/>
              <a:t>Design your app's UX so that specific actions in your app are associated with specific runtime permissions. Users should know which actions might require them to grant permission for your app to access private user data.</a:t>
            </a:r>
            <a:endParaRPr lang="en-US" altLang="zh-CN" dirty="0"/>
          </a:p>
          <a:p>
            <a:r>
              <a:rPr lang="en-US" altLang="zh-CN" dirty="0">
                <a:hlinkClick r:id="rId2"/>
              </a:rPr>
              <a:t>Wait for the user</a:t>
            </a:r>
            <a:r>
              <a:rPr lang="en-US" altLang="zh-CN" dirty="0"/>
              <a:t> to invoke the task or action in your app that requires access to specific private user data. At that time, your app can request the runtime permission that's required for accessing that data.</a:t>
            </a:r>
            <a:endParaRPr lang="en-US" altLang="zh-CN" dirty="0"/>
          </a:p>
          <a:p>
            <a:r>
              <a:rPr lang="en-US" altLang="zh-CN" dirty="0">
                <a:hlinkClick r:id="rId3"/>
              </a:rPr>
              <a:t>Check whether the user has already granted the runtime permission</a:t>
            </a:r>
            <a:r>
              <a:rPr lang="en-US" altLang="zh-CN" dirty="0"/>
              <a:t> that your app requires. If so, your app can access the private user data. If not, continue to the next step.</a:t>
            </a:r>
            <a:endParaRPr lang="en-US" altLang="zh-CN" dirty="0"/>
          </a:p>
          <a:p>
            <a:r>
              <a:rPr lang="en-US" altLang="zh-CN" dirty="0"/>
              <a:t>You must check whether you have that permission every time you perform an operation that requires that permission.</a:t>
            </a:r>
            <a:endParaRPr lang="en-US" altLang="zh-CN" dirty="0"/>
          </a:p>
          <a:p>
            <a:r>
              <a:rPr lang="en-US" altLang="zh-CN" dirty="0">
                <a:hlinkClick r:id="rId4"/>
              </a:rPr>
              <a:t>Check whether your app should show a rationale</a:t>
            </a:r>
            <a:r>
              <a:rPr lang="en-US" altLang="zh-CN" dirty="0"/>
              <a:t> to the user, explaining why your app needs the user to grant a particular runtime permission. If the system determines that your app shouldn't show a rationale, continue to the next step directly, without showing a UI element.</a:t>
            </a:r>
            <a:endParaRPr lang="en-US" altLang="zh-CN" dirty="0"/>
          </a:p>
          <a:p>
            <a:r>
              <a:rPr lang="en-US" altLang="zh-CN" dirty="0"/>
              <a:t>If the system determines that your app should show a rationale, however, present the rationale to the user in a UI element. This rationale should clearly explain what data your app is trying to access, and what benefits the app can provide to the user if they grant the runtime permission. After the user acknowledges the rationale, continue to the next step.</a:t>
            </a:r>
            <a:endParaRPr lang="en-US" altLang="zh-CN" dirty="0"/>
          </a:p>
          <a:p>
            <a:r>
              <a:rPr lang="en-US" altLang="zh-CN" dirty="0">
                <a:hlinkClick r:id="rId5"/>
              </a:rPr>
              <a:t>Request the runtime permission</a:t>
            </a:r>
            <a:r>
              <a:rPr lang="en-US" altLang="zh-CN" dirty="0"/>
              <a:t> that your app requires in order to access the private user data. The system displays a runtime permission prompt, such as the one shown on the </a:t>
            </a:r>
            <a:r>
              <a:rPr lang="en-US" altLang="zh-CN" dirty="0">
                <a:hlinkClick r:id="rId6"/>
              </a:rPr>
              <a:t>permissions overview page</a:t>
            </a:r>
            <a:r>
              <a:rPr lang="en-US" altLang="zh-CN" dirty="0"/>
              <a:t>.</a:t>
            </a:r>
            <a:endParaRPr lang="en-US" altLang="zh-CN" dirty="0"/>
          </a:p>
          <a:p>
            <a:r>
              <a:rPr lang="en-US" altLang="zh-CN" dirty="0"/>
              <a:t>Check the user's response, whether they chose to grant or deny the runtime permission.</a:t>
            </a:r>
            <a:endParaRPr lang="en-US" altLang="zh-CN" dirty="0"/>
          </a:p>
          <a:p>
            <a:r>
              <a:rPr lang="en-US" altLang="zh-CN" dirty="0"/>
              <a:t>If the user granted the permission to your app, you can access the private user data. If the user denied the permission instead, </a:t>
            </a:r>
            <a:r>
              <a:rPr lang="en-US" altLang="zh-CN" dirty="0">
                <a:hlinkClick r:id="rId7"/>
              </a:rPr>
              <a:t>gracefully degrade your app experience</a:t>
            </a:r>
            <a:r>
              <a:rPr lang="en-US" altLang="zh-CN" dirty="0"/>
              <a:t> so that it provides functionality to the user, even without the information that's protected by that permission.</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b="1" dirty="0"/>
              <a:t>Workflow for requesting </a:t>
            </a:r>
            <a:r>
              <a:rPr lang="en-US" altLang="zh-CN" b="1" dirty="0" smtClean="0"/>
              <a:t>permissions</a:t>
            </a:r>
            <a:endParaRPr lang="zh-CN" altLang="en-US" dirty="0"/>
          </a:p>
        </p:txBody>
      </p:sp>
      <p:pic>
        <p:nvPicPr>
          <p:cNvPr id="8" name="内容占位符 7"/>
          <p:cNvPicPr>
            <a:picLocks noGrp="1" noChangeAspect="1"/>
          </p:cNvPicPr>
          <p:nvPr>
            <p:ph idx="1"/>
          </p:nvPr>
        </p:nvPicPr>
        <p:blipFill>
          <a:blip r:embed="rId1"/>
          <a:stretch>
            <a:fillRect/>
          </a:stretch>
        </p:blipFill>
        <p:spPr>
          <a:xfrm>
            <a:off x="1616132" y="1825625"/>
            <a:ext cx="8959736" cy="4351338"/>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Android permissions-samples-main</a:t>
            </a:r>
            <a:endParaRPr lang="zh-CN" altLang="en-US" dirty="0"/>
          </a:p>
        </p:txBody>
      </p:sp>
      <p:sp>
        <p:nvSpPr>
          <p:cNvPr id="3" name="内容占位符 2"/>
          <p:cNvSpPr>
            <a:spLocks noGrp="1"/>
          </p:cNvSpPr>
          <p:nvPr>
            <p:ph idx="1"/>
          </p:nvPr>
        </p:nvSpPr>
        <p:spPr/>
        <p:txBody>
          <a:bodyPr/>
          <a:lstStyle/>
          <a:p>
            <a:r>
              <a:rPr lang="en-US" altLang="zh-CN" dirty="0">
                <a:hlinkClick r:id="rId1"/>
              </a:rPr>
              <a:t>https://</a:t>
            </a:r>
            <a:r>
              <a:rPr lang="en-US" altLang="zh-CN" dirty="0" smtClean="0">
                <a:hlinkClick r:id="rId1"/>
              </a:rPr>
              <a:t>github.com/android/permissions-samples</a:t>
            </a:r>
            <a:endParaRPr lang="en-US" altLang="zh-CN" dirty="0" smtClean="0"/>
          </a:p>
          <a:p>
            <a:r>
              <a:rPr lang="en-US" altLang="zh-CN" dirty="0">
                <a:hlinkClick r:id="rId2"/>
              </a:rPr>
              <a:t>https://</a:t>
            </a:r>
            <a:r>
              <a:rPr lang="en-US" altLang="zh-CN" dirty="0" smtClean="0">
                <a:hlinkClick r:id="rId2"/>
              </a:rPr>
              <a:t>github.com/android/permissions-samples.git</a:t>
            </a:r>
            <a:endParaRPr lang="en-US" altLang="zh-CN" dirty="0" smtClean="0"/>
          </a:p>
          <a:p>
            <a:r>
              <a:rPr lang="en-US" altLang="zh-CN" dirty="0" smtClean="0"/>
              <a:t>Google Android</a:t>
            </a:r>
            <a:r>
              <a:rPr lang="zh-CN" altLang="en-US" dirty="0" smtClean="0"/>
              <a:t>案例如下：</a:t>
            </a:r>
            <a:endParaRPr lang="zh-CN" altLang="en-US" dirty="0"/>
          </a:p>
        </p:txBody>
      </p:sp>
      <p:graphicFrame>
        <p:nvGraphicFramePr>
          <p:cNvPr id="5" name="对象 4"/>
          <p:cNvGraphicFramePr>
            <a:graphicFrameLocks noChangeAspect="1"/>
          </p:cNvGraphicFramePr>
          <p:nvPr/>
        </p:nvGraphicFramePr>
        <p:xfrm>
          <a:off x="3657795" y="3773978"/>
          <a:ext cx="3819330" cy="966037"/>
        </p:xfrm>
        <a:graphic>
          <a:graphicData uri="http://schemas.openxmlformats.org/presentationml/2006/ole">
            <mc:AlternateContent xmlns:mc="http://schemas.openxmlformats.org/markup-compatibility/2006">
              <mc:Choice xmlns:v="urn:schemas-microsoft-com:vml" Requires="v">
                <p:oleObj spid="_x0000_s11365" name="包装程序外壳对象" showAsIcon="1" r:id="rId3" imgW="2095500" imgH="523875" progId="Package">
                  <p:embed/>
                </p:oleObj>
              </mc:Choice>
              <mc:Fallback>
                <p:oleObj name="包装程序外壳对象" showAsIcon="1" r:id="rId3" imgW="2095500" imgH="523875" progId="Package">
                  <p:embed/>
                  <p:pic>
                    <p:nvPicPr>
                      <p:cNvPr id="0" name="对象 4"/>
                      <p:cNvPicPr/>
                      <p:nvPr/>
                    </p:nvPicPr>
                    <p:blipFill>
                      <a:blip r:embed="rId4"/>
                      <a:stretch>
                        <a:fillRect/>
                      </a:stretch>
                    </p:blipFill>
                    <p:spPr>
                      <a:xfrm>
                        <a:off x="3657795" y="3773978"/>
                        <a:ext cx="3819330" cy="96603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TRUSTZONE/TEE/KEYSTORE</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en-US" dirty="0"/>
              <a:t>在 </a:t>
            </a:r>
            <a:r>
              <a:rPr lang="en-US" altLang="zh-CN" dirty="0"/>
              <a:t>Android </a:t>
            </a:r>
            <a:r>
              <a:rPr lang="zh-CN" altLang="en-US" dirty="0"/>
              <a:t>平台中引入一个可信执行环境，用来进行数字版权管理（</a:t>
            </a:r>
            <a:r>
              <a:rPr lang="en-US" altLang="zh-CN" dirty="0"/>
              <a:t>DRM : Digital Rights Management </a:t>
            </a:r>
            <a:r>
              <a:rPr lang="zh-CN" altLang="en-US" dirty="0"/>
              <a:t>）、移动支付和敏感数据保护</a:t>
            </a:r>
            <a:r>
              <a:rPr lang="zh-CN" altLang="en-US" dirty="0" smtClean="0"/>
              <a:t>。</a:t>
            </a:r>
            <a:endParaRPr lang="en-US" altLang="zh-CN" dirty="0" smtClean="0"/>
          </a:p>
          <a:p>
            <a:r>
              <a:rPr lang="en-US" altLang="zh-CN" dirty="0"/>
              <a:t>TEE </a:t>
            </a:r>
            <a:r>
              <a:rPr lang="zh-CN" altLang="en-US" dirty="0"/>
              <a:t>的实现是基于 </a:t>
            </a:r>
            <a:r>
              <a:rPr lang="en-US" altLang="zh-CN" dirty="0"/>
              <a:t>ARM </a:t>
            </a:r>
            <a:r>
              <a:rPr lang="en-US" altLang="zh-CN" dirty="0" err="1"/>
              <a:t>TrustZone</a:t>
            </a:r>
            <a:endParaRPr lang="en-US" altLang="zh-CN" dirty="0"/>
          </a:p>
          <a:p>
            <a:r>
              <a:rPr lang="en-US" altLang="zh-CN" dirty="0" smtClean="0"/>
              <a:t>TEE/REE</a:t>
            </a:r>
            <a:endParaRPr lang="en-US" altLang="zh-CN" dirty="0"/>
          </a:p>
          <a:p>
            <a:pPr lvl="1"/>
            <a:r>
              <a:rPr lang="en-US" altLang="zh-CN" dirty="0"/>
              <a:t>Trusted Execution Environment </a:t>
            </a:r>
            <a:endParaRPr lang="en-US" altLang="zh-CN" dirty="0" smtClean="0"/>
          </a:p>
          <a:p>
            <a:pPr lvl="1"/>
            <a:r>
              <a:rPr lang="en-US" altLang="zh-CN" dirty="0"/>
              <a:t>Rich Execution Environment</a:t>
            </a:r>
            <a:endParaRPr lang="en-US" altLang="zh-CN" dirty="0" smtClean="0"/>
          </a:p>
          <a:p>
            <a:r>
              <a:rPr lang="zh-CN" altLang="en-US" b="1" dirty="0"/>
              <a:t>安全特点：</a:t>
            </a:r>
            <a:endParaRPr lang="zh-CN" altLang="en-US" dirty="0"/>
          </a:p>
          <a:p>
            <a:pPr lvl="1"/>
            <a:r>
              <a:rPr lang="zh-CN" altLang="en-US" dirty="0"/>
              <a:t>受硬件机制保护：</a:t>
            </a:r>
            <a:r>
              <a:rPr lang="en-US" altLang="zh-CN" dirty="0"/>
              <a:t>TEE</a:t>
            </a:r>
            <a:r>
              <a:rPr lang="zh-CN" altLang="en-US" dirty="0"/>
              <a:t>隔离于</a:t>
            </a:r>
            <a:r>
              <a:rPr lang="en-US" altLang="zh-CN" dirty="0"/>
              <a:t>REE</a:t>
            </a:r>
            <a:r>
              <a:rPr lang="zh-CN" altLang="en-US" dirty="0"/>
              <a:t>、只能通过特定的入口与</a:t>
            </a:r>
            <a:r>
              <a:rPr lang="en-US" altLang="zh-CN" dirty="0"/>
              <a:t>TEE</a:t>
            </a:r>
            <a:r>
              <a:rPr lang="zh-CN" altLang="en-US" dirty="0"/>
              <a:t>通信。</a:t>
            </a:r>
            <a:endParaRPr lang="zh-CN" altLang="en-US" dirty="0"/>
          </a:p>
          <a:p>
            <a:pPr lvl="1"/>
            <a:r>
              <a:rPr lang="zh-CN" altLang="en-US" dirty="0"/>
              <a:t>快速通信机制：</a:t>
            </a:r>
            <a:r>
              <a:rPr lang="en-US" altLang="zh-CN" dirty="0"/>
              <a:t>TEE</a:t>
            </a:r>
            <a:r>
              <a:rPr lang="zh-CN" altLang="en-US" dirty="0"/>
              <a:t>可以访问</a:t>
            </a:r>
            <a:r>
              <a:rPr lang="en-US" altLang="zh-CN" dirty="0"/>
              <a:t>REE</a:t>
            </a:r>
            <a:r>
              <a:rPr lang="zh-CN" altLang="en-US" dirty="0"/>
              <a:t>的内存、</a:t>
            </a:r>
            <a:r>
              <a:rPr lang="en-US" altLang="zh-CN" dirty="0"/>
              <a:t>REE</a:t>
            </a:r>
            <a:r>
              <a:rPr lang="zh-CN" altLang="en-US" dirty="0"/>
              <a:t>无法访问受硬件保护的</a:t>
            </a:r>
            <a:r>
              <a:rPr lang="en-US" altLang="zh-CN" dirty="0"/>
              <a:t>TEE</a:t>
            </a:r>
            <a:r>
              <a:rPr lang="zh-CN" altLang="en-US" dirty="0"/>
              <a:t>内存。</a:t>
            </a:r>
            <a:endParaRPr lang="zh-CN" altLang="en-US" dirty="0"/>
          </a:p>
          <a:p>
            <a:pPr lvl="1"/>
            <a:r>
              <a:rPr lang="zh-CN" altLang="en-US" dirty="0"/>
              <a:t>可抵御某些基于硬件的</a:t>
            </a:r>
            <a:r>
              <a:rPr lang="zh-CN" altLang="en-US" dirty="0" smtClean="0"/>
              <a:t>攻击</a:t>
            </a:r>
            <a:endParaRPr lang="en-US" altLang="zh-CN" dirty="0" smtClean="0"/>
          </a:p>
          <a:p>
            <a:r>
              <a:rPr lang="en-US" altLang="zh-CN" b="1" dirty="0" smtClean="0"/>
              <a:t>TEE </a:t>
            </a:r>
            <a:r>
              <a:rPr lang="zh-CN" altLang="en-US" b="1" dirty="0"/>
              <a:t>的应用场景</a:t>
            </a:r>
            <a:endParaRPr lang="zh-CN" altLang="en-US" b="1" dirty="0"/>
          </a:p>
          <a:p>
            <a:pPr lvl="1"/>
            <a:r>
              <a:rPr lang="zh-CN" altLang="en-US" dirty="0"/>
              <a:t>内容保护机制：对于一些高清电影、音乐等，防止被盗用。</a:t>
            </a:r>
            <a:endParaRPr lang="zh-CN" altLang="en-US" dirty="0"/>
          </a:p>
          <a:p>
            <a:pPr lvl="1"/>
            <a:r>
              <a:rPr lang="zh-CN" altLang="en-US" dirty="0"/>
              <a:t>移动金融服务：手机支付等</a:t>
            </a:r>
            <a:endParaRPr lang="zh-CN" altLang="en-US" dirty="0"/>
          </a:p>
          <a:p>
            <a:pPr lvl="1"/>
            <a:r>
              <a:rPr lang="zh-CN" altLang="en-US" dirty="0"/>
              <a:t>认证：指纹识别、面部识别等</a:t>
            </a:r>
            <a:endParaRPr lang="zh-CN" altLang="en-US" dirty="0"/>
          </a:p>
          <a:p>
            <a:pPr lvl="1"/>
            <a:r>
              <a:rPr lang="zh-CN" altLang="en-US" dirty="0"/>
              <a:t>企业或者政府，机密信息的</a:t>
            </a:r>
            <a:r>
              <a:rPr lang="zh-CN" altLang="en-US" dirty="0" smtClean="0"/>
              <a:t>保护</a:t>
            </a:r>
            <a:endParaRPr lang="en-US" altLang="zh-CN"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a:t>TRUSTZONE/TEE</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 </a:t>
            </a:r>
            <a:endParaRPr lang="zh-CN" altLang="en-US" dirty="0"/>
          </a:p>
        </p:txBody>
      </p:sp>
      <p:pic>
        <p:nvPicPr>
          <p:cNvPr id="4" name="图片 3"/>
          <p:cNvPicPr>
            <a:picLocks noChangeAspect="1"/>
          </p:cNvPicPr>
          <p:nvPr/>
        </p:nvPicPr>
        <p:blipFill>
          <a:blip r:embed="rId1"/>
          <a:stretch>
            <a:fillRect/>
          </a:stretch>
        </p:blipFill>
        <p:spPr>
          <a:xfrm>
            <a:off x="1900237" y="1825625"/>
            <a:ext cx="8391525" cy="4962525"/>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en-US" altLang="zh-CN" dirty="0" smtClean="0"/>
              <a:t>KEYSTORE</a:t>
            </a:r>
            <a:endParaRPr lang="zh-CN" altLang="en-US" dirty="0"/>
          </a:p>
        </p:txBody>
      </p:sp>
      <p:sp>
        <p:nvSpPr>
          <p:cNvPr id="3" name="内容占位符 2"/>
          <p:cNvSpPr>
            <a:spLocks noGrp="1"/>
          </p:cNvSpPr>
          <p:nvPr>
            <p:ph idx="1"/>
          </p:nvPr>
        </p:nvSpPr>
        <p:spPr/>
        <p:txBody>
          <a:bodyPr>
            <a:normAutofit/>
          </a:bodyPr>
          <a:lstStyle/>
          <a:p>
            <a:r>
              <a:rPr lang="en-US" altLang="zh-CN" sz="2000" dirty="0" err="1"/>
              <a:t>matisse</a:t>
            </a:r>
            <a:r>
              <a:rPr lang="en-US" altLang="zh-CN" sz="2000" dirty="0"/>
              <a:t>:/ # </a:t>
            </a:r>
            <a:r>
              <a:rPr lang="en-US" altLang="zh-CN" sz="2000" dirty="0" err="1"/>
              <a:t>ps</a:t>
            </a:r>
            <a:r>
              <a:rPr lang="en-US" altLang="zh-CN" sz="2000" dirty="0"/>
              <a:t> -e | </a:t>
            </a:r>
            <a:r>
              <a:rPr lang="en-US" altLang="zh-CN" sz="2000" dirty="0" err="1"/>
              <a:t>grep</a:t>
            </a:r>
            <a:r>
              <a:rPr lang="en-US" altLang="zh-CN" sz="2000" dirty="0"/>
              <a:t> </a:t>
            </a:r>
            <a:r>
              <a:rPr lang="en-US" altLang="zh-CN" sz="2000" dirty="0" err="1"/>
              <a:t>keystore</a:t>
            </a:r>
            <a:r>
              <a:rPr lang="en-US" altLang="zh-CN" sz="2000" dirty="0"/>
              <a:t>                                                                                                                                                                          </a:t>
            </a:r>
            <a:endParaRPr lang="en-US" altLang="zh-CN" sz="2000" dirty="0"/>
          </a:p>
          <a:p>
            <a:pPr lvl="1"/>
            <a:r>
              <a:rPr lang="en-US" altLang="zh-CN" sz="1600" dirty="0" err="1"/>
              <a:t>keystore</a:t>
            </a:r>
            <a:r>
              <a:rPr lang="en-US" altLang="zh-CN" sz="1600" dirty="0"/>
              <a:t>       518     1 2437180   4908 </a:t>
            </a:r>
            <a:r>
              <a:rPr lang="en-US" altLang="zh-CN" sz="1600" dirty="0" err="1"/>
              <a:t>binder_wait_for_work</a:t>
            </a:r>
            <a:r>
              <a:rPr lang="en-US" altLang="zh-CN" sz="1600" dirty="0"/>
              <a:t> 0 S keystore2</a:t>
            </a:r>
            <a:endParaRPr lang="en-US" altLang="zh-CN" sz="1600" dirty="0"/>
          </a:p>
          <a:p>
            <a:r>
              <a:rPr lang="en-US" altLang="zh-CN" sz="2000" dirty="0" err="1"/>
              <a:t>matisse</a:t>
            </a:r>
            <a:r>
              <a:rPr lang="en-US" altLang="zh-CN" sz="2000" dirty="0"/>
              <a:t>:/ # cat /</a:t>
            </a:r>
            <a:r>
              <a:rPr lang="en-US" altLang="zh-CN" sz="2000" dirty="0" err="1"/>
              <a:t>proc</a:t>
            </a:r>
            <a:r>
              <a:rPr lang="en-US" altLang="zh-CN" sz="2000" dirty="0"/>
              <a:t>/518/</a:t>
            </a:r>
            <a:r>
              <a:rPr lang="en-US" altLang="zh-CN" sz="2000" dirty="0" err="1"/>
              <a:t>cmdline</a:t>
            </a:r>
            <a:endParaRPr lang="en-US" altLang="zh-CN" sz="2000" dirty="0"/>
          </a:p>
          <a:p>
            <a:pPr lvl="1"/>
            <a:r>
              <a:rPr lang="en-US" altLang="zh-CN" sz="1600" dirty="0"/>
              <a:t>/system/bin/keystore2 /data/</a:t>
            </a:r>
            <a:r>
              <a:rPr lang="en-US" altLang="zh-CN" sz="1600" dirty="0" err="1"/>
              <a:t>misc</a:t>
            </a:r>
            <a:r>
              <a:rPr lang="en-US" altLang="zh-CN" sz="1600" dirty="0"/>
              <a:t>/</a:t>
            </a:r>
            <a:r>
              <a:rPr lang="en-US" altLang="zh-CN" sz="1600" dirty="0" err="1"/>
              <a:t>kestore</a:t>
            </a:r>
            <a:endParaRPr lang="en-US" altLang="zh-CN" sz="1600" dirty="0"/>
          </a:p>
          <a:p>
            <a:r>
              <a:rPr lang="en-US" altLang="zh-CN" sz="2000" dirty="0" err="1" smtClean="0"/>
              <a:t>keybox</a:t>
            </a:r>
            <a:r>
              <a:rPr lang="zh-CN" altLang="en-US" sz="2000" dirty="0" smtClean="0"/>
              <a:t>文件需要提前向</a:t>
            </a:r>
            <a:r>
              <a:rPr lang="en-US" altLang="zh-CN" sz="2000" dirty="0" smtClean="0"/>
              <a:t>Google</a:t>
            </a:r>
            <a:r>
              <a:rPr lang="zh-CN" altLang="en-US" sz="2000" dirty="0" smtClean="0"/>
              <a:t>申请，并内置到手机中</a:t>
            </a:r>
            <a:endParaRPr lang="en-US" altLang="zh-CN" sz="2000" dirty="0" smtClean="0"/>
          </a:p>
          <a:p>
            <a:endParaRPr lang="en-US" altLang="zh-CN" sz="2000" dirty="0"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zh-CN" altLang="en-US" dirty="0" smtClean="0"/>
              <a:t>功能</a:t>
            </a:r>
            <a:r>
              <a:rPr lang="en-US" altLang="zh-CN" dirty="0" smtClean="0"/>
              <a:t>/</a:t>
            </a:r>
            <a:r>
              <a:rPr lang="zh-CN" altLang="en-US" dirty="0" smtClean="0"/>
              <a:t>创新</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b="1" dirty="0" smtClean="0"/>
              <a:t>熟悉权限后，能做什么？</a:t>
            </a:r>
            <a:endParaRPr lang="en-US" altLang="zh-CN" b="1" dirty="0" smtClean="0"/>
          </a:p>
          <a:p>
            <a:r>
              <a:rPr lang="zh-CN" altLang="en-US" b="1" dirty="0" smtClean="0"/>
              <a:t>掌握</a:t>
            </a:r>
            <a:r>
              <a:rPr lang="en-US" altLang="zh-CN" b="1" dirty="0" smtClean="0"/>
              <a:t>Android</a:t>
            </a:r>
            <a:r>
              <a:rPr lang="zh-CN" altLang="en-US" b="1" dirty="0" smtClean="0"/>
              <a:t>整个架构设计的思路，安全的保障</a:t>
            </a:r>
            <a:endParaRPr lang="en-US" altLang="zh-CN" b="1" dirty="0" smtClean="0"/>
          </a:p>
          <a:p>
            <a:pPr lvl="1"/>
            <a:r>
              <a:rPr lang="en-US" altLang="zh-CN" dirty="0" smtClean="0"/>
              <a:t>Google </a:t>
            </a:r>
            <a:r>
              <a:rPr lang="en-US" altLang="zh-CN" dirty="0"/>
              <a:t>CTS</a:t>
            </a:r>
            <a:r>
              <a:rPr lang="zh-CN" altLang="en-US" dirty="0"/>
              <a:t>会检测</a:t>
            </a:r>
            <a:r>
              <a:rPr lang="en-US" altLang="zh-CN" dirty="0" err="1"/>
              <a:t>filesystem</a:t>
            </a:r>
            <a:r>
              <a:rPr lang="en-US" altLang="zh-CN" dirty="0"/>
              <a:t> </a:t>
            </a:r>
            <a:r>
              <a:rPr lang="en-US" altLang="zh-CN" dirty="0" smtClean="0"/>
              <a:t>permission</a:t>
            </a:r>
            <a:r>
              <a:rPr lang="zh-CN" altLang="en-US" dirty="0" smtClean="0"/>
              <a:t>，所以功能权限</a:t>
            </a:r>
            <a:r>
              <a:rPr lang="zh-CN" altLang="en-US" dirty="0"/>
              <a:t>不能随意</a:t>
            </a:r>
            <a:r>
              <a:rPr lang="zh-CN" altLang="en-US" dirty="0" smtClean="0"/>
              <a:t>设定</a:t>
            </a:r>
            <a:endParaRPr lang="en-US" altLang="zh-CN" dirty="0" smtClean="0"/>
          </a:p>
          <a:p>
            <a:r>
              <a:rPr lang="en-US" altLang="zh-CN" b="1" dirty="0" smtClean="0"/>
              <a:t>User</a:t>
            </a:r>
            <a:r>
              <a:rPr lang="zh-CN" altLang="en-US" b="1" dirty="0" smtClean="0"/>
              <a:t>版本导出</a:t>
            </a:r>
            <a:r>
              <a:rPr lang="en-US" altLang="zh-CN" b="1" dirty="0" smtClean="0"/>
              <a:t>APK</a:t>
            </a:r>
            <a:r>
              <a:rPr lang="zh-CN" altLang="en-US" b="1" dirty="0" smtClean="0"/>
              <a:t>、文件等</a:t>
            </a:r>
            <a:endParaRPr lang="en-US" altLang="zh-CN" b="1" dirty="0" smtClean="0"/>
          </a:p>
          <a:p>
            <a:r>
              <a:rPr lang="zh-CN" altLang="en-US" b="1" dirty="0" smtClean="0"/>
              <a:t>需要跨进程通信方案架构设计时</a:t>
            </a:r>
            <a:endParaRPr lang="en-US" altLang="zh-CN" b="1" dirty="0" smtClean="0"/>
          </a:p>
          <a:p>
            <a:pPr lvl="1"/>
            <a:r>
              <a:rPr lang="zh-CN" altLang="en-US" dirty="0" smtClean="0"/>
              <a:t>需要各类权限保证，否则架构</a:t>
            </a:r>
            <a:r>
              <a:rPr lang="en-US" altLang="zh-CN" dirty="0" smtClean="0"/>
              <a:t>/</a:t>
            </a:r>
            <a:r>
              <a:rPr lang="zh-CN" altLang="en-US" dirty="0" smtClean="0"/>
              <a:t>方案设计将无法实现</a:t>
            </a:r>
            <a:endParaRPr lang="en-US" altLang="zh-CN" dirty="0" smtClean="0"/>
          </a:p>
          <a:p>
            <a:pPr lvl="1"/>
            <a:r>
              <a:rPr lang="zh-CN" altLang="en-US" dirty="0" smtClean="0"/>
              <a:t>能评估方案的安全问题</a:t>
            </a:r>
            <a:endParaRPr lang="en-US" altLang="zh-CN" dirty="0" smtClean="0"/>
          </a:p>
          <a:p>
            <a:r>
              <a:rPr lang="zh-CN" altLang="en-US" b="1" dirty="0" smtClean="0"/>
              <a:t>管理</a:t>
            </a:r>
            <a:r>
              <a:rPr lang="en-US" altLang="zh-CN" b="1" dirty="0" smtClean="0"/>
              <a:t>/</a:t>
            </a:r>
            <a:r>
              <a:rPr lang="zh-CN" altLang="en-US" b="1" dirty="0" smtClean="0"/>
              <a:t>监控类后台</a:t>
            </a:r>
            <a:r>
              <a:rPr lang="en-US" altLang="zh-CN" b="1" dirty="0" smtClean="0"/>
              <a:t>APP</a:t>
            </a:r>
            <a:endParaRPr lang="en-US" altLang="zh-CN" b="1" dirty="0" smtClean="0"/>
          </a:p>
          <a:p>
            <a:pPr lvl="1"/>
            <a:r>
              <a:rPr lang="zh-CN" altLang="en-US" dirty="0" smtClean="0"/>
              <a:t>如</a:t>
            </a:r>
            <a:r>
              <a:rPr lang="en-US" altLang="zh-CN" dirty="0" smtClean="0"/>
              <a:t>kill</a:t>
            </a:r>
            <a:r>
              <a:rPr lang="zh-CN" altLang="en-US" dirty="0" smtClean="0"/>
              <a:t>、</a:t>
            </a:r>
            <a:r>
              <a:rPr lang="en-US" altLang="zh-CN" dirty="0" smtClean="0"/>
              <a:t>dump</a:t>
            </a:r>
            <a:r>
              <a:rPr lang="zh-CN" altLang="en-US" dirty="0" smtClean="0"/>
              <a:t>、</a:t>
            </a:r>
            <a:r>
              <a:rPr lang="en-US" altLang="zh-CN" dirty="0" smtClean="0"/>
              <a:t>nice</a:t>
            </a:r>
            <a:r>
              <a:rPr lang="zh-CN" altLang="en-US" dirty="0" smtClean="0"/>
              <a:t>等等操作，</a:t>
            </a:r>
            <a:r>
              <a:rPr lang="en-US" altLang="zh-CN" dirty="0" smtClean="0"/>
              <a:t>root</a:t>
            </a:r>
            <a:r>
              <a:rPr lang="zh-CN" altLang="en-US" dirty="0" smtClean="0"/>
              <a:t>？</a:t>
            </a:r>
            <a:endParaRPr lang="en-US" altLang="zh-CN" dirty="0" smtClean="0"/>
          </a:p>
          <a:p>
            <a:pPr lvl="1"/>
            <a:r>
              <a:rPr lang="zh-CN" altLang="en-US" dirty="0" smtClean="0"/>
              <a:t>如哪些</a:t>
            </a:r>
            <a:r>
              <a:rPr lang="en-US" altLang="zh-CN" dirty="0" smtClean="0"/>
              <a:t>API</a:t>
            </a:r>
            <a:r>
              <a:rPr lang="zh-CN" altLang="en-US" dirty="0" smtClean="0"/>
              <a:t>调用需要什么权限，</a:t>
            </a:r>
            <a:r>
              <a:rPr lang="en-US" altLang="zh-CN" dirty="0" smtClean="0"/>
              <a:t>signature/</a:t>
            </a:r>
            <a:r>
              <a:rPr lang="en-US" altLang="zh-CN" dirty="0" err="1" smtClean="0"/>
              <a:t>priv</a:t>
            </a:r>
            <a:r>
              <a:rPr lang="en-US" altLang="zh-CN" dirty="0" smtClean="0"/>
              <a:t>/...?</a:t>
            </a:r>
            <a:endParaRPr lang="en-US" altLang="zh-CN" dirty="0" smtClean="0"/>
          </a:p>
          <a:p>
            <a:r>
              <a:rPr lang="en-US" altLang="zh-CN" b="1" dirty="0" smtClean="0"/>
              <a:t>XX</a:t>
            </a:r>
            <a:r>
              <a:rPr lang="zh-CN" altLang="en-US" b="1" dirty="0" smtClean="0"/>
              <a:t>换机</a:t>
            </a:r>
            <a:endParaRPr lang="en-US" altLang="zh-CN" b="1" dirty="0" smtClean="0"/>
          </a:p>
          <a:p>
            <a:pPr lvl="1"/>
            <a:r>
              <a:rPr lang="zh-CN" altLang="en-US" dirty="0"/>
              <a:t>做</a:t>
            </a:r>
            <a:r>
              <a:rPr lang="zh-CN" altLang="en-US" dirty="0" smtClean="0"/>
              <a:t>了哪些，哪些做不了</a:t>
            </a:r>
            <a:endParaRPr lang="en-US" altLang="zh-CN" dirty="0" smtClean="0"/>
          </a:p>
          <a:p>
            <a:r>
              <a:rPr lang="zh-CN" altLang="en-US" b="1" dirty="0" smtClean="0"/>
              <a:t>案例分区</a:t>
            </a:r>
            <a:r>
              <a:rPr lang="en-US" altLang="zh-CN" b="1" dirty="0" smtClean="0"/>
              <a:t>clone/restore</a:t>
            </a:r>
            <a:endParaRPr lang="en-US" altLang="zh-CN" b="1"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zh-CN" altLang="en-US" dirty="0" smtClean="0"/>
              <a:t>案例一 导出任意</a:t>
            </a:r>
            <a:r>
              <a:rPr lang="en-US" altLang="zh-CN" dirty="0" smtClean="0"/>
              <a:t>APK</a:t>
            </a:r>
            <a:endParaRPr lang="zh-CN" altLang="en-US" dirty="0"/>
          </a:p>
        </p:txBody>
      </p:sp>
      <p:sp>
        <p:nvSpPr>
          <p:cNvPr id="3" name="内容占位符 2"/>
          <p:cNvSpPr>
            <a:spLocks noGrp="1"/>
          </p:cNvSpPr>
          <p:nvPr>
            <p:ph idx="1"/>
          </p:nvPr>
        </p:nvSpPr>
        <p:spPr/>
        <p:txBody>
          <a:bodyPr>
            <a:normAutofit fontScale="92500" lnSpcReduction="10000"/>
          </a:bodyPr>
          <a:lstStyle/>
          <a:p>
            <a:pPr lvl="1"/>
            <a:r>
              <a:rPr lang="zh-CN" altLang="en-US" sz="2000" dirty="0" smtClean="0"/>
              <a:t>某特定版本</a:t>
            </a:r>
            <a:r>
              <a:rPr lang="en-US" altLang="zh-CN" sz="2000" dirty="0" smtClean="0"/>
              <a:t>APK</a:t>
            </a:r>
            <a:endParaRPr lang="en-US" altLang="zh-CN" sz="2000" dirty="0" smtClean="0"/>
          </a:p>
          <a:p>
            <a:pPr lvl="1"/>
            <a:r>
              <a:rPr lang="en-US" altLang="zh-CN" sz="2000" dirty="0" err="1" smtClean="0"/>
              <a:t>matisse</a:t>
            </a:r>
            <a:r>
              <a:rPr lang="en-US" altLang="zh-CN" sz="2000" dirty="0"/>
              <a:t>:/ # ls -</a:t>
            </a:r>
            <a:r>
              <a:rPr lang="en-US" altLang="zh-CN" sz="2000" dirty="0" err="1"/>
              <a:t>ld</a:t>
            </a:r>
            <a:r>
              <a:rPr lang="en-US" altLang="zh-CN" sz="2000" dirty="0"/>
              <a:t> /data</a:t>
            </a:r>
            <a:endParaRPr lang="en-US" altLang="zh-CN" sz="2000" dirty="0"/>
          </a:p>
          <a:p>
            <a:pPr lvl="2"/>
            <a:r>
              <a:rPr lang="en-US" altLang="zh-CN" sz="1600" dirty="0" err="1"/>
              <a:t>drwxrwx</a:t>
            </a:r>
            <a:r>
              <a:rPr lang="en-US" altLang="zh-CN" sz="1600" b="1" dirty="0">
                <a:solidFill>
                  <a:srgbClr val="FF0000"/>
                </a:solidFill>
              </a:rPr>
              <a:t>--x </a:t>
            </a:r>
            <a:r>
              <a:rPr lang="en-US" altLang="zh-CN" sz="1600" dirty="0"/>
              <a:t>64 system </a:t>
            </a:r>
            <a:r>
              <a:rPr lang="en-US" altLang="zh-CN" sz="1600" dirty="0" err="1"/>
              <a:t>system</a:t>
            </a:r>
            <a:r>
              <a:rPr lang="en-US" altLang="zh-CN" sz="1600" dirty="0"/>
              <a:t> 4096 2022-03-17 04:34 </a:t>
            </a:r>
            <a:r>
              <a:rPr lang="en-US" altLang="zh-CN" sz="1600" b="1" dirty="0">
                <a:solidFill>
                  <a:srgbClr val="FF0000"/>
                </a:solidFill>
              </a:rPr>
              <a:t>/data</a:t>
            </a:r>
            <a:endParaRPr lang="en-US" altLang="zh-CN" sz="1600" b="1" dirty="0">
              <a:solidFill>
                <a:srgbClr val="FF0000"/>
              </a:solidFill>
            </a:endParaRPr>
          </a:p>
          <a:p>
            <a:pPr lvl="1"/>
            <a:r>
              <a:rPr lang="en-US" altLang="zh-CN" sz="2000" dirty="0" err="1" smtClean="0"/>
              <a:t>matisse</a:t>
            </a:r>
            <a:r>
              <a:rPr lang="en-US" altLang="zh-CN" sz="2000" dirty="0"/>
              <a:t>:/ # ls -</a:t>
            </a:r>
            <a:r>
              <a:rPr lang="en-US" altLang="zh-CN" sz="2000" dirty="0" err="1"/>
              <a:t>ld</a:t>
            </a:r>
            <a:r>
              <a:rPr lang="en-US" altLang="zh-CN" sz="2000" dirty="0"/>
              <a:t> /data/app </a:t>
            </a:r>
            <a:endParaRPr lang="en-US" altLang="zh-CN" sz="2000" dirty="0"/>
          </a:p>
          <a:p>
            <a:pPr lvl="2"/>
            <a:r>
              <a:rPr lang="en-US" altLang="zh-CN" dirty="0" err="1"/>
              <a:t>drwxrwx</a:t>
            </a:r>
            <a:r>
              <a:rPr lang="en-US" altLang="zh-CN" b="1" dirty="0">
                <a:solidFill>
                  <a:srgbClr val="FF0000"/>
                </a:solidFill>
              </a:rPr>
              <a:t>--x </a:t>
            </a:r>
            <a:r>
              <a:rPr lang="en-US" altLang="zh-CN" dirty="0"/>
              <a:t>51 system </a:t>
            </a:r>
            <a:r>
              <a:rPr lang="en-US" altLang="zh-CN" dirty="0" err="1"/>
              <a:t>system</a:t>
            </a:r>
            <a:r>
              <a:rPr lang="en-US" altLang="zh-CN" dirty="0"/>
              <a:t> 3452 2022-03-12 15:50 </a:t>
            </a:r>
            <a:r>
              <a:rPr lang="en-US" altLang="zh-CN" b="1" dirty="0">
                <a:solidFill>
                  <a:srgbClr val="FF0000"/>
                </a:solidFill>
              </a:rPr>
              <a:t>/data/app</a:t>
            </a:r>
            <a:endParaRPr lang="en-US" altLang="zh-CN" b="1" dirty="0">
              <a:solidFill>
                <a:srgbClr val="FF0000"/>
              </a:solidFill>
            </a:endParaRPr>
          </a:p>
          <a:p>
            <a:pPr lvl="1"/>
            <a:r>
              <a:rPr lang="en-US" altLang="zh-CN" sz="2000" dirty="0"/>
              <a:t>pm –l</a:t>
            </a:r>
            <a:endParaRPr lang="en-US" altLang="zh-CN" sz="2000" dirty="0"/>
          </a:p>
          <a:p>
            <a:pPr lvl="2"/>
            <a:r>
              <a:rPr lang="en-US" altLang="zh-CN" dirty="0" err="1"/>
              <a:t>package:com.sina.weibo</a:t>
            </a:r>
            <a:endParaRPr lang="en-US" altLang="zh-CN" dirty="0"/>
          </a:p>
          <a:p>
            <a:pPr lvl="1"/>
            <a:r>
              <a:rPr lang="en-US" altLang="zh-CN" sz="2000" dirty="0" err="1"/>
              <a:t>dumpsys</a:t>
            </a:r>
            <a:r>
              <a:rPr lang="en-US" altLang="zh-CN" sz="2000" dirty="0"/>
              <a:t> package </a:t>
            </a:r>
            <a:r>
              <a:rPr lang="en-US" altLang="zh-CN" sz="2000" b="1" dirty="0" err="1">
                <a:solidFill>
                  <a:srgbClr val="FF0000"/>
                </a:solidFill>
              </a:rPr>
              <a:t>package:com.sina.weibo</a:t>
            </a:r>
            <a:endParaRPr lang="en-US" altLang="zh-CN" sz="2000" b="1" dirty="0">
              <a:solidFill>
                <a:srgbClr val="FF0000"/>
              </a:solidFill>
            </a:endParaRPr>
          </a:p>
          <a:p>
            <a:pPr lvl="2"/>
            <a:r>
              <a:rPr lang="en-US" altLang="zh-CN" dirty="0"/>
              <a:t>path: /</a:t>
            </a:r>
            <a:r>
              <a:rPr lang="en-US" altLang="zh-CN" dirty="0" smtClean="0"/>
              <a:t>data/app/partner-com.sina.weibo_16/partner-com.sina.weibo_16.apk</a:t>
            </a:r>
            <a:endParaRPr lang="en-US" altLang="zh-CN" dirty="0" smtClean="0"/>
          </a:p>
          <a:p>
            <a:pPr lvl="1"/>
            <a:r>
              <a:rPr lang="en-US" altLang="zh-CN" sz="2000" dirty="0" err="1"/>
              <a:t>matisse</a:t>
            </a:r>
            <a:r>
              <a:rPr lang="en-US" altLang="zh-CN" sz="2000" dirty="0"/>
              <a:t>:/ # ls -</a:t>
            </a:r>
            <a:r>
              <a:rPr lang="en-US" altLang="zh-CN" sz="2000" dirty="0" err="1"/>
              <a:t>ld</a:t>
            </a:r>
            <a:r>
              <a:rPr lang="en-US" altLang="zh-CN" sz="2000" dirty="0"/>
              <a:t> /data/app/partner-com.sina.weibo_16</a:t>
            </a:r>
            <a:endParaRPr lang="en-US" altLang="zh-CN" sz="2000" dirty="0"/>
          </a:p>
          <a:p>
            <a:pPr lvl="2"/>
            <a:r>
              <a:rPr lang="en-US" altLang="zh-CN" sz="1600" dirty="0" err="1"/>
              <a:t>drwxr</a:t>
            </a:r>
            <a:r>
              <a:rPr lang="en-US" altLang="zh-CN" sz="1600" dirty="0"/>
              <a:t>-</a:t>
            </a:r>
            <a:r>
              <a:rPr lang="en-US" altLang="zh-CN" sz="1600" dirty="0" err="1"/>
              <a:t>xr</a:t>
            </a:r>
            <a:r>
              <a:rPr lang="en-US" altLang="zh-CN" sz="1600" dirty="0"/>
              <a:t>-</a:t>
            </a:r>
            <a:r>
              <a:rPr lang="en-US" altLang="zh-CN" sz="1600" b="1" dirty="0">
                <a:solidFill>
                  <a:srgbClr val="FF0000"/>
                </a:solidFill>
              </a:rPr>
              <a:t>x</a:t>
            </a:r>
            <a:r>
              <a:rPr lang="en-US" altLang="zh-CN" sz="1600" dirty="0"/>
              <a:t> 4 system </a:t>
            </a:r>
            <a:r>
              <a:rPr lang="en-US" altLang="zh-CN" sz="1600" dirty="0" err="1"/>
              <a:t>system</a:t>
            </a:r>
            <a:r>
              <a:rPr lang="en-US" altLang="zh-CN" sz="1600" dirty="0"/>
              <a:t> 3452 2022-03-12 15:52 </a:t>
            </a:r>
            <a:r>
              <a:rPr lang="en-US" altLang="zh-CN" sz="1600" b="1" dirty="0">
                <a:solidFill>
                  <a:srgbClr val="FF0000"/>
                </a:solidFill>
              </a:rPr>
              <a:t>/data/app/partner-com.sina.weibo_16</a:t>
            </a:r>
            <a:endParaRPr lang="en-US" altLang="zh-CN" sz="1600" b="1" dirty="0">
              <a:solidFill>
                <a:srgbClr val="FF0000"/>
              </a:solidFill>
            </a:endParaRPr>
          </a:p>
          <a:p>
            <a:pPr lvl="1"/>
            <a:r>
              <a:rPr lang="en-US" altLang="zh-CN" sz="2000" dirty="0" err="1"/>
              <a:t>matisse</a:t>
            </a:r>
            <a:r>
              <a:rPr lang="en-US" altLang="zh-CN" sz="2000" dirty="0"/>
              <a:t>:/ # ls -</a:t>
            </a:r>
            <a:r>
              <a:rPr lang="en-US" altLang="zh-CN" sz="2000" dirty="0" err="1"/>
              <a:t>ld</a:t>
            </a:r>
            <a:r>
              <a:rPr lang="en-US" altLang="zh-CN" sz="2000" dirty="0"/>
              <a:t> /data/app/partner-com.sina.weibo_16/partner-com.sina.weibo_16.apk                                                                                                                       </a:t>
            </a:r>
            <a:endParaRPr lang="en-US" altLang="zh-CN" sz="2000" dirty="0"/>
          </a:p>
          <a:p>
            <a:pPr lvl="2"/>
            <a:r>
              <a:rPr lang="en-US" altLang="zh-CN" sz="1600" dirty="0"/>
              <a:t>-</a:t>
            </a:r>
            <a:r>
              <a:rPr lang="en-US" altLang="zh-CN" sz="1600" dirty="0" err="1"/>
              <a:t>rw</a:t>
            </a:r>
            <a:r>
              <a:rPr lang="en-US" altLang="zh-CN" sz="1600" dirty="0"/>
              <a:t>-r--</a:t>
            </a:r>
            <a:r>
              <a:rPr lang="en-US" altLang="zh-CN" sz="1600" b="1" dirty="0">
                <a:solidFill>
                  <a:srgbClr val="FF0000"/>
                </a:solidFill>
              </a:rPr>
              <a:t>r--</a:t>
            </a:r>
            <a:r>
              <a:rPr lang="en-US" altLang="zh-CN" sz="1600" dirty="0"/>
              <a:t> 1 system </a:t>
            </a:r>
            <a:r>
              <a:rPr lang="en-US" altLang="zh-CN" sz="1600" dirty="0" err="1"/>
              <a:t>system</a:t>
            </a:r>
            <a:r>
              <a:rPr lang="en-US" altLang="zh-CN" sz="1600" dirty="0"/>
              <a:t> 59487164 2022-03-12 15:50 /data/app/partner-com.sina.weibo_16/partner-com.sina.weibo_16.apk</a:t>
            </a:r>
            <a:endParaRPr lang="en-US" altLang="zh-CN" sz="1600" dirty="0"/>
          </a:p>
          <a:p>
            <a:pPr lvl="1"/>
            <a:r>
              <a:rPr lang="en-US" altLang="zh-CN" sz="2000" b="1" dirty="0" err="1" smtClean="0">
                <a:solidFill>
                  <a:srgbClr val="FF0000"/>
                </a:solidFill>
              </a:rPr>
              <a:t>adb</a:t>
            </a:r>
            <a:r>
              <a:rPr lang="en-US" altLang="zh-CN" sz="2000" b="1" dirty="0" smtClean="0">
                <a:solidFill>
                  <a:srgbClr val="FF0000"/>
                </a:solidFill>
              </a:rPr>
              <a:t> </a:t>
            </a:r>
            <a:r>
              <a:rPr lang="en-US" altLang="zh-CN" sz="2000" b="1" dirty="0">
                <a:solidFill>
                  <a:srgbClr val="FF0000"/>
                </a:solidFill>
              </a:rPr>
              <a:t>pull /data/app/partner-com.sina.weibo_16/partner-com.sina.weibo_16.apk .</a:t>
            </a:r>
            <a:endParaRPr lang="en-US" altLang="zh-CN" sz="2000" b="1"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zh-CN" altLang="en-US" dirty="0" smtClean="0"/>
              <a:t>案例二 新功能设计安全问题</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en-US" b="1" dirty="0" smtClean="0"/>
              <a:t>跨模块的业务功能</a:t>
            </a:r>
            <a:endParaRPr lang="en-US" altLang="zh-CN" b="1" dirty="0" smtClean="0"/>
          </a:p>
          <a:p>
            <a:pPr lvl="1"/>
            <a:r>
              <a:rPr lang="zh-CN" altLang="en-US" dirty="0"/>
              <a:t>腾</a:t>
            </a:r>
            <a:r>
              <a:rPr lang="zh-CN" altLang="en-US" dirty="0" smtClean="0"/>
              <a:t>讯全家桶、百度全家桶、阿里全家桶</a:t>
            </a:r>
            <a:endParaRPr lang="en-US" altLang="zh-CN" dirty="0" smtClean="0"/>
          </a:p>
          <a:p>
            <a:pPr lvl="1"/>
            <a:r>
              <a:rPr lang="zh-CN" altLang="en-US" dirty="0" smtClean="0"/>
              <a:t>自家</a:t>
            </a:r>
            <a:r>
              <a:rPr lang="en-US" altLang="zh-CN" dirty="0" smtClean="0"/>
              <a:t>APK</a:t>
            </a:r>
            <a:r>
              <a:rPr lang="zh-CN" altLang="en-US" dirty="0" smtClean="0"/>
              <a:t>相互之间的一些功能需求、保密考虑</a:t>
            </a:r>
            <a:endParaRPr lang="en-US" altLang="zh-CN" dirty="0" smtClean="0"/>
          </a:p>
          <a:p>
            <a:pPr lvl="2"/>
            <a:r>
              <a:rPr lang="en-US" altLang="zh-CN" dirty="0" smtClean="0"/>
              <a:t>Permission</a:t>
            </a:r>
            <a:r>
              <a:rPr lang="zh-CN" altLang="en-US" dirty="0" smtClean="0"/>
              <a:t>控制</a:t>
            </a:r>
            <a:r>
              <a:rPr lang="en-US" altLang="zh-CN" dirty="0" smtClean="0">
                <a:hlinkClick r:id="rId1" action="ppaction://hlinksldjump"/>
              </a:rPr>
              <a:t>Defining and enforcing permissions</a:t>
            </a:r>
            <a:endParaRPr lang="en-US" altLang="zh-CN" dirty="0" smtClean="0"/>
          </a:p>
          <a:p>
            <a:r>
              <a:rPr lang="zh-CN" altLang="en-US" b="1" dirty="0" smtClean="0"/>
              <a:t>跟腾讯游戏</a:t>
            </a:r>
            <a:r>
              <a:rPr lang="en-US" altLang="zh-CN" b="1" dirty="0" smtClean="0"/>
              <a:t>APK</a:t>
            </a:r>
            <a:r>
              <a:rPr lang="zh-CN" altLang="en-US" b="1" dirty="0" smtClean="0"/>
              <a:t>等合作场景</a:t>
            </a:r>
            <a:endParaRPr lang="en-US" altLang="zh-CN" b="1" dirty="0" smtClean="0"/>
          </a:p>
          <a:p>
            <a:pPr lvl="1"/>
            <a:r>
              <a:rPr lang="en-US" altLang="zh-CN" dirty="0" err="1" smtClean="0"/>
              <a:t>SELinux</a:t>
            </a:r>
            <a:r>
              <a:rPr lang="zh-CN" altLang="en-US" dirty="0" smtClean="0"/>
              <a:t>问题</a:t>
            </a:r>
            <a:endParaRPr lang="en-US" altLang="zh-CN" dirty="0" smtClean="0"/>
          </a:p>
          <a:p>
            <a:pPr lvl="2"/>
            <a:r>
              <a:rPr lang="en-US" altLang="zh-CN" dirty="0" smtClean="0"/>
              <a:t>Binder</a:t>
            </a:r>
            <a:r>
              <a:rPr lang="zh-CN" altLang="en-US" dirty="0" smtClean="0"/>
              <a:t>通信</a:t>
            </a:r>
            <a:endParaRPr lang="en-US" altLang="zh-CN" dirty="0" smtClean="0"/>
          </a:p>
          <a:p>
            <a:pPr lvl="2"/>
            <a:r>
              <a:rPr lang="en-US" altLang="zh-CN" dirty="0" smtClean="0"/>
              <a:t>Socket</a:t>
            </a:r>
            <a:r>
              <a:rPr lang="zh-CN" altLang="en-US" dirty="0" smtClean="0"/>
              <a:t>通信</a:t>
            </a:r>
            <a:endParaRPr lang="en-US" altLang="zh-CN" dirty="0" smtClean="0"/>
          </a:p>
          <a:p>
            <a:r>
              <a:rPr lang="en-US" altLang="zh-CN" b="1" dirty="0" smtClean="0"/>
              <a:t>2015</a:t>
            </a:r>
            <a:r>
              <a:rPr lang="zh-CN" altLang="en-US" b="1" dirty="0" smtClean="0"/>
              <a:t>年，某国际大品牌手机在大陆的功能方案安全漏洞</a:t>
            </a:r>
            <a:endParaRPr lang="en-US" altLang="zh-CN" b="1" dirty="0" smtClean="0"/>
          </a:p>
          <a:p>
            <a:pPr lvl="1"/>
            <a:r>
              <a:rPr lang="en-US" altLang="zh-CN" dirty="0" smtClean="0"/>
              <a:t>GMS</a:t>
            </a:r>
            <a:r>
              <a:rPr lang="zh-CN" altLang="en-US" dirty="0" smtClean="0"/>
              <a:t>包的在线下载安装</a:t>
            </a:r>
            <a:endParaRPr lang="en-US" altLang="zh-CN" dirty="0" smtClean="0"/>
          </a:p>
          <a:p>
            <a:pPr lvl="1"/>
            <a:r>
              <a:rPr lang="zh-CN" altLang="en-US" dirty="0" smtClean="0"/>
              <a:t>下载到本地存储，重启手机，开机过程中安装</a:t>
            </a:r>
            <a:endParaRPr lang="en-US" altLang="zh-CN" dirty="0" smtClean="0"/>
          </a:p>
          <a:p>
            <a:pPr lvl="1"/>
            <a:r>
              <a:rPr lang="zh-CN" altLang="en-US" dirty="0" smtClean="0"/>
              <a:t>漏洞点？如何补救？</a:t>
            </a:r>
            <a:endParaRPr lang="en-US" altLang="zh-CN" dirty="0"/>
          </a:p>
          <a:p>
            <a:r>
              <a:rPr lang="en-US" altLang="zh-CN" b="1" dirty="0" smtClean="0"/>
              <a:t>2012</a:t>
            </a:r>
            <a:r>
              <a:rPr lang="zh-CN" altLang="en-US" b="1" dirty="0" smtClean="0"/>
              <a:t>年，</a:t>
            </a:r>
            <a:r>
              <a:rPr lang="en-US" altLang="zh-CN" b="1" dirty="0" smtClean="0"/>
              <a:t>XXX</a:t>
            </a:r>
            <a:r>
              <a:rPr lang="zh-CN" altLang="en-US" b="1" dirty="0" smtClean="0"/>
              <a:t>美国手机后门安全事件</a:t>
            </a:r>
            <a:endParaRPr lang="en-US" altLang="zh-CN" b="1" dirty="0" smtClean="0"/>
          </a:p>
          <a:p>
            <a:pPr lvl="1"/>
            <a:r>
              <a:rPr lang="zh-CN" altLang="en-US" dirty="0" smtClean="0"/>
              <a:t>功能方案设计问题</a:t>
            </a:r>
            <a:endParaRPr lang="en-US" altLang="zh-CN" dirty="0" smtClean="0"/>
          </a:p>
          <a:p>
            <a:r>
              <a:rPr lang="en-US" altLang="zh-CN" b="1" dirty="0" smtClean="0"/>
              <a:t>2010</a:t>
            </a:r>
            <a:r>
              <a:rPr lang="zh-CN" altLang="en-US" b="1" dirty="0" smtClean="0"/>
              <a:t>年，</a:t>
            </a:r>
            <a:r>
              <a:rPr lang="en-US" altLang="zh-CN" b="1" dirty="0" smtClean="0"/>
              <a:t>Android </a:t>
            </a:r>
            <a:r>
              <a:rPr lang="en-US" altLang="zh-CN" b="1" dirty="0" err="1" smtClean="0"/>
              <a:t>adb</a:t>
            </a:r>
            <a:r>
              <a:rPr lang="zh-CN" altLang="en-US" b="1" dirty="0" smtClean="0"/>
              <a:t>提权漏洞</a:t>
            </a:r>
            <a:endParaRPr lang="en-US" altLang="zh-CN" b="1" dirty="0" smtClean="0"/>
          </a:p>
          <a:p>
            <a:pPr lvl="1"/>
            <a:r>
              <a:rPr lang="en-US" altLang="zh-CN" dirty="0" err="1"/>
              <a:t>s</a:t>
            </a:r>
            <a:r>
              <a:rPr lang="en-US" altLang="zh-CN" dirty="0" err="1" smtClean="0"/>
              <a:t>etuid</a:t>
            </a:r>
            <a:r>
              <a:rPr lang="zh-CN" altLang="en-US" dirty="0" smtClean="0"/>
              <a:t>使用不合理</a:t>
            </a:r>
            <a:endParaRPr lang="en-US" altLang="zh-CN" dirty="0"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pPr algn="ctr"/>
            <a:r>
              <a:rPr lang="zh-CN" altLang="en-US" dirty="0" smtClean="0"/>
              <a:t>案例三 分区</a:t>
            </a:r>
            <a:r>
              <a:rPr lang="en-US" altLang="zh-CN" dirty="0" smtClean="0"/>
              <a:t>Clone &amp; Restore</a:t>
            </a:r>
            <a:r>
              <a:rPr lang="zh-CN" altLang="en-US" dirty="0" smtClean="0"/>
              <a:t>方案</a:t>
            </a:r>
            <a:endParaRPr lang="zh-CN" altLang="en-US" dirty="0"/>
          </a:p>
        </p:txBody>
      </p:sp>
      <p:sp>
        <p:nvSpPr>
          <p:cNvPr id="3" name="内容占位符 2"/>
          <p:cNvSpPr>
            <a:spLocks noGrp="1"/>
          </p:cNvSpPr>
          <p:nvPr>
            <p:ph idx="1"/>
          </p:nvPr>
        </p:nvSpPr>
        <p:spPr/>
        <p:txBody>
          <a:bodyPr>
            <a:normAutofit fontScale="75000" lnSpcReduction="20000"/>
          </a:bodyPr>
          <a:lstStyle/>
          <a:p>
            <a:r>
              <a:rPr lang="zh-CN" altLang="en-US" dirty="0" smtClean="0"/>
              <a:t>需求</a:t>
            </a:r>
            <a:endParaRPr lang="en-US" altLang="zh-CN" dirty="0" smtClean="0"/>
          </a:p>
          <a:p>
            <a:pPr lvl="1"/>
            <a:r>
              <a:rPr lang="zh-CN" altLang="en-US" dirty="0"/>
              <a:t>换</a:t>
            </a:r>
            <a:r>
              <a:rPr lang="zh-CN" altLang="en-US" dirty="0" smtClean="0"/>
              <a:t>机，要求全部数据（</a:t>
            </a:r>
            <a:r>
              <a:rPr lang="en-US" altLang="zh-CN" dirty="0" smtClean="0"/>
              <a:t>2022</a:t>
            </a:r>
            <a:r>
              <a:rPr lang="zh-CN" altLang="en-US" dirty="0" smtClean="0"/>
              <a:t>年</a:t>
            </a:r>
            <a:r>
              <a:rPr lang="en-US" altLang="zh-CN" dirty="0" smtClean="0"/>
              <a:t>4</a:t>
            </a:r>
            <a:r>
              <a:rPr lang="zh-CN" altLang="en-US" dirty="0" smtClean="0"/>
              <a:t>月华为云翻新）</a:t>
            </a:r>
            <a:endParaRPr lang="en-US" altLang="zh-CN" dirty="0"/>
          </a:p>
          <a:p>
            <a:r>
              <a:rPr lang="zh-CN" altLang="en-US" dirty="0" smtClean="0"/>
              <a:t>分区</a:t>
            </a:r>
            <a:r>
              <a:rPr lang="en-US" altLang="zh-CN" dirty="0" smtClean="0"/>
              <a:t>clone &amp; restore</a:t>
            </a:r>
            <a:endParaRPr lang="en-US" altLang="zh-CN" dirty="0" smtClean="0"/>
          </a:p>
          <a:p>
            <a:pPr lvl="1"/>
            <a:r>
              <a:rPr lang="en-US" altLang="zh-CN" b="1" dirty="0" err="1">
                <a:solidFill>
                  <a:srgbClr val="FF0000"/>
                </a:solidFill>
              </a:rPr>
              <a:t>d</a:t>
            </a:r>
            <a:r>
              <a:rPr lang="en-US" altLang="zh-CN" b="1" dirty="0" err="1" smtClean="0">
                <a:solidFill>
                  <a:srgbClr val="FF0000"/>
                </a:solidFill>
              </a:rPr>
              <a:t>d</a:t>
            </a:r>
            <a:r>
              <a:rPr lang="zh-CN" altLang="en-US" b="1" dirty="0" smtClean="0">
                <a:solidFill>
                  <a:srgbClr val="FF0000"/>
                </a:solidFill>
              </a:rPr>
              <a:t>方式</a:t>
            </a:r>
            <a:endParaRPr lang="en-US" altLang="zh-CN" b="1" dirty="0">
              <a:solidFill>
                <a:srgbClr val="FF0000"/>
              </a:solidFill>
            </a:endParaRPr>
          </a:p>
          <a:p>
            <a:pPr lvl="2"/>
            <a:r>
              <a:rPr lang="en-US" altLang="zh-CN" dirty="0" err="1"/>
              <a:t>dd</a:t>
            </a:r>
            <a:r>
              <a:rPr lang="en-US" altLang="zh-CN" dirty="0"/>
              <a:t> if=/data of=/</a:t>
            </a:r>
            <a:r>
              <a:rPr lang="en-US" altLang="zh-CN" dirty="0" err="1"/>
              <a:t>mnt</a:t>
            </a:r>
            <a:r>
              <a:rPr lang="en-US" altLang="zh-CN" dirty="0"/>
              <a:t>/</a:t>
            </a:r>
            <a:r>
              <a:rPr lang="en-US" altLang="zh-CN" dirty="0" err="1"/>
              <a:t>sdcard</a:t>
            </a:r>
            <a:r>
              <a:rPr lang="en-US" altLang="zh-CN" dirty="0"/>
              <a:t>/</a:t>
            </a:r>
            <a:r>
              <a:rPr lang="en-US" altLang="zh-CN" dirty="0" err="1"/>
              <a:t>data.img</a:t>
            </a:r>
            <a:r>
              <a:rPr lang="en-US" altLang="zh-CN" dirty="0"/>
              <a:t> </a:t>
            </a:r>
            <a:r>
              <a:rPr lang="en-US" altLang="zh-CN" dirty="0" err="1"/>
              <a:t>bs</a:t>
            </a:r>
            <a:r>
              <a:rPr lang="en-US" altLang="zh-CN" dirty="0"/>
              <a:t>=4096</a:t>
            </a:r>
            <a:endParaRPr lang="en-US" altLang="zh-CN" dirty="0"/>
          </a:p>
          <a:p>
            <a:pPr lvl="2"/>
            <a:r>
              <a:rPr lang="zh-CN" altLang="en-US" dirty="0"/>
              <a:t>存在什么问题？</a:t>
            </a:r>
            <a:endParaRPr lang="en-US" altLang="zh-CN" dirty="0"/>
          </a:p>
          <a:p>
            <a:pPr lvl="3"/>
            <a:r>
              <a:rPr lang="zh-CN" altLang="en-US" dirty="0" smtClean="0"/>
              <a:t>空间</a:t>
            </a:r>
            <a:endParaRPr lang="en-US" altLang="zh-CN" dirty="0" smtClean="0"/>
          </a:p>
          <a:p>
            <a:pPr lvl="4"/>
            <a:r>
              <a:rPr lang="en-US" altLang="zh-CN" dirty="0" smtClean="0"/>
              <a:t>50G/256G</a:t>
            </a:r>
            <a:r>
              <a:rPr lang="zh-CN" altLang="en-US" dirty="0" smtClean="0"/>
              <a:t>，</a:t>
            </a:r>
            <a:r>
              <a:rPr lang="en-US" altLang="zh-CN" dirty="0" smtClean="0"/>
              <a:t>200G/256G</a:t>
            </a:r>
            <a:endParaRPr lang="en-US" altLang="zh-CN" dirty="0" smtClean="0"/>
          </a:p>
          <a:p>
            <a:pPr lvl="4"/>
            <a:r>
              <a:rPr lang="en-US" altLang="zh-CN" dirty="0" smtClean="0"/>
              <a:t>256G-&gt;128G</a:t>
            </a:r>
            <a:r>
              <a:rPr lang="zh-CN" altLang="en-US" dirty="0" smtClean="0"/>
              <a:t>设备</a:t>
            </a:r>
            <a:endParaRPr lang="en-US" altLang="zh-CN" dirty="0"/>
          </a:p>
          <a:p>
            <a:pPr lvl="3"/>
            <a:r>
              <a:rPr lang="zh-CN" altLang="en-US" dirty="0"/>
              <a:t>时间</a:t>
            </a:r>
            <a:endParaRPr lang="en-US" altLang="zh-CN" dirty="0"/>
          </a:p>
          <a:p>
            <a:pPr lvl="1"/>
            <a:r>
              <a:rPr lang="en-US" altLang="zh-CN" b="1" dirty="0" err="1">
                <a:solidFill>
                  <a:srgbClr val="FF0000"/>
                </a:solidFill>
              </a:rPr>
              <a:t>r</a:t>
            </a:r>
            <a:r>
              <a:rPr lang="en-US" altLang="zh-CN" b="1" dirty="0" err="1" smtClean="0">
                <a:solidFill>
                  <a:srgbClr val="FF0000"/>
                </a:solidFill>
              </a:rPr>
              <a:t>w</a:t>
            </a:r>
            <a:r>
              <a:rPr lang="zh-CN" altLang="en-US" b="1" dirty="0" smtClean="0">
                <a:solidFill>
                  <a:srgbClr val="FF0000"/>
                </a:solidFill>
              </a:rPr>
              <a:t>方式</a:t>
            </a:r>
            <a:endParaRPr lang="en-US" altLang="zh-CN" b="1" dirty="0">
              <a:solidFill>
                <a:srgbClr val="FF0000"/>
              </a:solidFill>
            </a:endParaRPr>
          </a:p>
          <a:p>
            <a:pPr lvl="2"/>
            <a:r>
              <a:rPr lang="zh-CN" altLang="en-US" dirty="0"/>
              <a:t>需要解决哪些问题？</a:t>
            </a:r>
            <a:endParaRPr lang="en-US" altLang="zh-CN" dirty="0"/>
          </a:p>
          <a:p>
            <a:pPr lvl="3"/>
            <a:r>
              <a:rPr lang="en-US" altLang="zh-CN" dirty="0" err="1"/>
              <a:t>Rwx</a:t>
            </a:r>
            <a:endParaRPr lang="en-US" altLang="zh-CN" dirty="0"/>
          </a:p>
          <a:p>
            <a:pPr lvl="3"/>
            <a:r>
              <a:rPr lang="en-US" altLang="zh-CN" dirty="0"/>
              <a:t>Ugo</a:t>
            </a:r>
            <a:endParaRPr lang="en-US" altLang="zh-CN" dirty="0"/>
          </a:p>
          <a:p>
            <a:pPr lvl="3"/>
            <a:r>
              <a:rPr lang="en-US" altLang="zh-CN" dirty="0" smtClean="0"/>
              <a:t>Regular file/</a:t>
            </a:r>
            <a:r>
              <a:rPr lang="en-US" altLang="zh-CN" dirty="0" err="1" smtClean="0"/>
              <a:t>dir</a:t>
            </a:r>
            <a:r>
              <a:rPr lang="en-US" altLang="zh-CN" dirty="0" smtClean="0"/>
              <a:t>/symbol/char device/optimized file/...</a:t>
            </a:r>
            <a:endParaRPr lang="en-US" altLang="zh-CN" dirty="0"/>
          </a:p>
          <a:p>
            <a:pPr lvl="3"/>
            <a:r>
              <a:rPr lang="en-US" altLang="zh-CN" dirty="0" err="1"/>
              <a:t>Selinux</a:t>
            </a:r>
            <a:endParaRPr lang="en-US" altLang="zh-CN" dirty="0"/>
          </a:p>
          <a:p>
            <a:pPr lvl="3"/>
            <a:r>
              <a:rPr lang="zh-CN" altLang="en-US" dirty="0"/>
              <a:t>多</a:t>
            </a:r>
            <a:r>
              <a:rPr lang="zh-CN" altLang="en-US" dirty="0" smtClean="0"/>
              <a:t>线程</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29311</Words>
  <Application>WWO_feishu_20210926154337-7a32aff093</Application>
  <PresentationFormat>宽屏</PresentationFormat>
  <Paragraphs>1250</Paragraphs>
  <Slides>103</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103</vt:i4>
      </vt:variant>
    </vt:vector>
  </HeadingPairs>
  <TitlesOfParts>
    <vt:vector size="114" baseType="lpstr">
      <vt:lpstr>Arial</vt:lpstr>
      <vt:lpstr>宋体</vt:lpstr>
      <vt:lpstr>Wingdings</vt:lpstr>
      <vt:lpstr>等线 Light</vt:lpstr>
      <vt:lpstr>等线</vt:lpstr>
      <vt:lpstr>汉仪中等线KW</vt:lpstr>
      <vt:lpstr>汉仪书宋二KW</vt:lpstr>
      <vt:lpstr>Helvetica Neue</vt:lpstr>
      <vt:lpstr>宋体</vt:lpstr>
      <vt:lpstr>Office 主题​​</vt:lpstr>
      <vt:lpstr>Package</vt:lpstr>
      <vt:lpstr>Android平台权限体系</vt:lpstr>
      <vt:lpstr>内容和目标</vt:lpstr>
      <vt:lpstr>权限类型</vt:lpstr>
      <vt:lpstr>Android权限变化</vt:lpstr>
      <vt:lpstr>DAC</vt:lpstr>
      <vt:lpstr>DAC</vt:lpstr>
      <vt:lpstr>DAC</vt:lpstr>
      <vt:lpstr>UGO android UID类别</vt:lpstr>
      <vt:lpstr>UGO android UID类别和定义</vt:lpstr>
      <vt:lpstr>UGO UID 定义跟转换</vt:lpstr>
      <vt:lpstr>UGO UID 用户名映射map</vt:lpstr>
      <vt:lpstr>UGO UID map生成机制</vt:lpstr>
      <vt:lpstr>UGO 用户关系图</vt:lpstr>
      <vt:lpstr>UGO</vt:lpstr>
      <vt:lpstr>CAPABILITIES</vt:lpstr>
      <vt:lpstr>CAPABILITY</vt:lpstr>
      <vt:lpstr>CAP场景例子</vt:lpstr>
      <vt:lpstr>CAP system_server</vt:lpstr>
      <vt:lpstr>CAP system_server</vt:lpstr>
      <vt:lpstr>CAP lmkd</vt:lpstr>
      <vt:lpstr>rwx扩展权限</vt:lpstr>
      <vt:lpstr>ID/SU</vt:lpstr>
      <vt:lpstr>EUID/EGID</vt:lpstr>
      <vt:lpstr>setuid/setgid/stickybit</vt:lpstr>
      <vt:lpstr>setuid</vt:lpstr>
      <vt:lpstr>setgid</vt:lpstr>
      <vt:lpstr>Stiky bit</vt:lpstr>
      <vt:lpstr>Stiky bit</vt:lpstr>
      <vt:lpstr>Stiky bit</vt:lpstr>
      <vt:lpstr>Stiky bit</vt:lpstr>
      <vt:lpstr>DAC缺点</vt:lpstr>
      <vt:lpstr>DAC缺点</vt:lpstr>
      <vt:lpstr>MAC</vt:lpstr>
      <vt:lpstr>SELinux Android发展历程</vt:lpstr>
      <vt:lpstr>SEAndroid sepolicy domain</vt:lpstr>
      <vt:lpstr>SEAndroid sepolicy domain</vt:lpstr>
      <vt:lpstr>SELinux工作流程</vt:lpstr>
      <vt:lpstr>SELinux &amp; SEAndroid</vt:lpstr>
      <vt:lpstr>SELinux context</vt:lpstr>
      <vt:lpstr>SELinux file</vt:lpstr>
      <vt:lpstr>SELinux process</vt:lpstr>
      <vt:lpstr>SELinux property</vt:lpstr>
      <vt:lpstr>SELinux framework</vt:lpstr>
      <vt:lpstr>SELinux framework</vt:lpstr>
      <vt:lpstr>SELinux init</vt:lpstr>
      <vt:lpstr>SEAndroid framework</vt:lpstr>
      <vt:lpstr>SEAndroid Security Server</vt:lpstr>
      <vt:lpstr>SELinux allow</vt:lpstr>
      <vt:lpstr>SELinux type/context</vt:lpstr>
      <vt:lpstr>SELinux/SEAndroid classmap</vt:lpstr>
      <vt:lpstr>SEAndroid userspace classmap</vt:lpstr>
      <vt:lpstr>SEAndroid sepolicy</vt:lpstr>
      <vt:lpstr>SEAndroid sepolicy TE</vt:lpstr>
      <vt:lpstr>SEAndroid sepolicy案例</vt:lpstr>
      <vt:lpstr>SELinux README</vt:lpstr>
      <vt:lpstr>SEAndroid sepolicy TE</vt:lpstr>
      <vt:lpstr>SEAndroid MLS</vt:lpstr>
      <vt:lpstr>SEAndroid MLS</vt:lpstr>
      <vt:lpstr>SEAndroid MLS</vt:lpstr>
      <vt:lpstr>SEAndroid seapp_contexts</vt:lpstr>
      <vt:lpstr>SELinux debug</vt:lpstr>
      <vt:lpstr>SELinux debug</vt:lpstr>
      <vt:lpstr>SELinux debug</vt:lpstr>
      <vt:lpstr>SELinux debug</vt:lpstr>
      <vt:lpstr>SELinux debug</vt:lpstr>
      <vt:lpstr>SELinux debug</vt:lpstr>
      <vt:lpstr>SELinux debug</vt:lpstr>
      <vt:lpstr>Android framework 权限</vt:lpstr>
      <vt:lpstr>Android framework权限</vt:lpstr>
      <vt:lpstr>Android framework权限</vt:lpstr>
      <vt:lpstr>Android framework权限 签名</vt:lpstr>
      <vt:lpstr>Android framework权限 APK签名</vt:lpstr>
      <vt:lpstr>Android framework权限 打包签名</vt:lpstr>
      <vt:lpstr>Android framework权限 签名</vt:lpstr>
      <vt:lpstr>Android framework permission</vt:lpstr>
      <vt:lpstr>Android framework install permission</vt:lpstr>
      <vt:lpstr>Android framework API鉴权流程</vt:lpstr>
      <vt:lpstr>Android request permission</vt:lpstr>
      <vt:lpstr>Android runtime permission</vt:lpstr>
      <vt:lpstr>Android runtime permission</vt:lpstr>
      <vt:lpstr>Android permission request code</vt:lpstr>
      <vt:lpstr>Android permission request code</vt:lpstr>
      <vt:lpstr>Android permission request code</vt:lpstr>
      <vt:lpstr>Android FEATURE</vt:lpstr>
      <vt:lpstr>Defining and enforcing permissions</vt:lpstr>
      <vt:lpstr>Android requested permission</vt:lpstr>
      <vt:lpstr>Android installed permission</vt:lpstr>
      <vt:lpstr>Android Runtime permission</vt:lpstr>
      <vt:lpstr>Android permission debug</vt:lpstr>
      <vt:lpstr>Workflow for requesting permissions</vt:lpstr>
      <vt:lpstr>Workflow for requesting permissions</vt:lpstr>
      <vt:lpstr>Android permissions-samples-main</vt:lpstr>
      <vt:lpstr>TRUSTZONE/TEE/KEYSTORE</vt:lpstr>
      <vt:lpstr>TRUSTZONE/TEE</vt:lpstr>
      <vt:lpstr>KEYSTORE</vt:lpstr>
      <vt:lpstr>功能/创新</vt:lpstr>
      <vt:lpstr>案例一 导出任意APK</vt:lpstr>
      <vt:lpstr>案例二 新功能设计安全问题</vt:lpstr>
      <vt:lpstr>案例三 分区Clone &amp; Restore方案</vt:lpstr>
      <vt:lpstr>Clone &amp; Restore</vt:lpstr>
      <vt:lpstr>Clone &amp; Restore</vt:lpstr>
      <vt:lpstr>回顾</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Android平台权限体系</dc:title>
  <dc:creator>mi</dc:creator>
  <cp:lastModifiedBy>mi</cp:lastModifiedBy>
  <dcterms:created xsi:type="dcterms:W3CDTF">2022-05-11T13:21:16Z</dcterms:created>
  <dcterms:modified xsi:type="dcterms:W3CDTF">2022-05-11T13:21:16Z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WMc153a907e3a54f04a65ed88ea6e85fcf">
    <vt:lpwstr>CWMap1duWe6oB55Evf6D3pLJx+I6uGSP0OZ+Et2mwAnWAT8IdyWYjpEH2LGf8Jbgp+IMdJTAXarL6Fx404hzUH1AQ==</vt:lpwstr>
  </property>
  <property fmtid="{D5CDD505-2E9C-101B-9397-08002B2CF9AE}" pid="3" name="KSOProductBuildVer">
    <vt:lpwstr>2052-0.0.0.0</vt:lpwstr>
  </property>
</Properties>
</file>